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65" r:id="rId2"/>
    <p:sldId id="267" r:id="rId3"/>
    <p:sldId id="261" r:id="rId4"/>
    <p:sldId id="257" r:id="rId5"/>
    <p:sldId id="258" r:id="rId6"/>
    <p:sldId id="259" r:id="rId7"/>
    <p:sldId id="260" r:id="rId8"/>
    <p:sldId id="262" r:id="rId9"/>
    <p:sldId id="266" r:id="rId10"/>
    <p:sldId id="264" r:id="rId11"/>
  </p:sldIdLst>
  <p:sldSz cx="12192000" cy="6858000"/>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0520"/>
    <a:srgbClr val="0B224B"/>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7" autoAdjust="0"/>
    <p:restoredTop sz="57165" autoAdjust="0"/>
  </p:normalViewPr>
  <p:slideViewPr>
    <p:cSldViewPr snapToGrid="0">
      <p:cViewPr varScale="1">
        <p:scale>
          <a:sx n="58" d="100"/>
          <a:sy n="58" d="100"/>
        </p:scale>
        <p:origin x="262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7072"/>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7072"/>
          </a:xfrm>
          <a:prstGeom prst="rect">
            <a:avLst/>
          </a:prstGeom>
        </p:spPr>
        <p:txBody>
          <a:bodyPr vert="horz" lIns="93497" tIns="46749" rIns="93497" bIns="46749" rtlCol="0"/>
          <a:lstStyle>
            <a:lvl1pPr algn="r">
              <a:defRPr sz="1200"/>
            </a:lvl1pPr>
          </a:lstStyle>
          <a:p>
            <a:fld id="{CD7B780E-79AB-498E-9CB2-1282E25FB3A4}" type="datetimeFigureOut">
              <a:rPr lang="en-US" smtClean="0"/>
              <a:t>5/4/2023</a:t>
            </a:fld>
            <a:endParaRPr lang="en-US"/>
          </a:p>
        </p:txBody>
      </p:sp>
      <p:sp>
        <p:nvSpPr>
          <p:cNvPr id="4" name="Slide Image Placeholder 3"/>
          <p:cNvSpPr>
            <a:spLocks noGrp="1" noRot="1" noChangeAspect="1"/>
          </p:cNvSpPr>
          <p:nvPr>
            <p:ph type="sldImg" idx="2"/>
          </p:nvPr>
        </p:nvSpPr>
        <p:spPr>
          <a:xfrm>
            <a:off x="733425" y="1163638"/>
            <a:ext cx="5586413" cy="3141662"/>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80004"/>
            <a:ext cx="5642610" cy="3665458"/>
          </a:xfrm>
          <a:prstGeom prst="rect">
            <a:avLst/>
          </a:prstGeom>
        </p:spPr>
        <p:txBody>
          <a:bodyPr vert="horz" lIns="93497" tIns="46749" rIns="93497" bIns="4674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56414" cy="467071"/>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30"/>
            <a:ext cx="3056414" cy="467071"/>
          </a:xfrm>
          <a:prstGeom prst="rect">
            <a:avLst/>
          </a:prstGeom>
        </p:spPr>
        <p:txBody>
          <a:bodyPr vert="horz" lIns="93497" tIns="46749" rIns="93497" bIns="46749" rtlCol="0" anchor="b"/>
          <a:lstStyle>
            <a:lvl1pPr algn="r">
              <a:defRPr sz="1200"/>
            </a:lvl1pPr>
          </a:lstStyle>
          <a:p>
            <a:fld id="{318A2A8C-84F2-4FBA-922A-8D5A074F74BC}" type="slidenum">
              <a:rPr lang="en-US" smtClean="0"/>
              <a:t>‹#›</a:t>
            </a:fld>
            <a:endParaRPr lang="en-US"/>
          </a:p>
        </p:txBody>
      </p:sp>
    </p:spTree>
    <p:extLst>
      <p:ext uri="{BB962C8B-B14F-4D97-AF65-F5344CB8AC3E}">
        <p14:creationId xmlns:p14="http://schemas.microsoft.com/office/powerpoint/2010/main" val="2623519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a:t>
            </a:r>
            <a:r>
              <a:rPr lang="en-US" baseline="0" dirty="0"/>
              <a:t> of your staff may believe in a narrow definition of safety that revolves around violent threats like </a:t>
            </a:r>
            <a:r>
              <a:rPr lang="en-US" baseline="0" dirty="0" smtClean="0"/>
              <a:t>shootings </a:t>
            </a:r>
            <a:r>
              <a:rPr lang="en-US" baseline="0" dirty="0"/>
              <a:t>or bomb treats.  This approach ignores other less dramatic violence that can be happening daily in schools. Bullying, harassment, insults, or unequal distribution of resources are just some of the things that students report lead unsafe conditions.  How folks in your school feel on a daily </a:t>
            </a:r>
            <a:r>
              <a:rPr lang="en-US" baseline="0" dirty="0" smtClean="0"/>
              <a:t>basis, </a:t>
            </a:r>
            <a:r>
              <a:rPr lang="en-US" baseline="0" dirty="0"/>
              <a:t>how others behave and how the administration has the school organized at some of the things that go into making a school’s climate protective or toxic.  </a:t>
            </a:r>
          </a:p>
          <a:p>
            <a:endParaRPr lang="en-US" baseline="0" dirty="0"/>
          </a:p>
          <a:p>
            <a:r>
              <a:rPr lang="en-US" baseline="0" dirty="0"/>
              <a:t>To start building a base for school wide understanding of how important is for feelings of safety, the power point makes the argument for a spectrum of prevention interventions based on the situation at hand.  The next slide outlines those conditions for </a:t>
            </a:r>
            <a:r>
              <a:rPr lang="en-US" b="1" baseline="0" dirty="0" smtClean="0"/>
              <a:t>Prevention</a:t>
            </a:r>
            <a:r>
              <a:rPr lang="en-US" baseline="0" dirty="0" smtClean="0"/>
              <a:t>, </a:t>
            </a:r>
            <a:r>
              <a:rPr lang="en-US" b="1" baseline="0" dirty="0" smtClean="0"/>
              <a:t>Intervention,</a:t>
            </a:r>
            <a:r>
              <a:rPr lang="en-US" baseline="0" dirty="0" smtClean="0"/>
              <a:t> </a:t>
            </a:r>
            <a:r>
              <a:rPr lang="en-US" baseline="0" dirty="0"/>
              <a:t>and </a:t>
            </a:r>
            <a:r>
              <a:rPr lang="en-US" b="1" baseline="0" dirty="0" smtClean="0"/>
              <a:t>Response.</a:t>
            </a:r>
            <a:r>
              <a:rPr lang="en-US" baseline="0" dirty="0" smtClean="0"/>
              <a:t>  </a:t>
            </a:r>
            <a:r>
              <a:rPr lang="en-US" baseline="0" dirty="0"/>
              <a:t>This presentation focuses on building and maintaining a positive climate and building the infrastructure to support the climate.  Throughout the presentation, there are optional reflections/discussion questions to help folks digest the information and think about how it might apply in their situation.</a:t>
            </a:r>
          </a:p>
          <a:p>
            <a:endParaRPr lang="en-US" baseline="0" dirty="0"/>
          </a:p>
          <a:p>
            <a:r>
              <a:rPr lang="en-US" dirty="0"/>
              <a:t>A study of the school shooting </a:t>
            </a:r>
            <a:r>
              <a:rPr lang="en-US" baseline="0" dirty="0"/>
              <a:t>around the time of Columbine revealed that in about 80% of the cases, at least one student at the school knew of the shooter’s intentions and did not tell an adult.  These students reported that they did not want be a </a:t>
            </a:r>
            <a:r>
              <a:rPr lang="en-US" i="1" baseline="0" dirty="0"/>
              <a:t>tattle tale </a:t>
            </a:r>
            <a:r>
              <a:rPr lang="en-US" baseline="0" dirty="0"/>
              <a:t>nor did they think the administration would do anything about it.  How would things have been different if students felt the climate was open enough to have told an </a:t>
            </a:r>
            <a:r>
              <a:rPr lang="en-US" baseline="0" dirty="0" smtClean="0"/>
              <a:t>adult?  </a:t>
            </a:r>
            <a:endParaRPr lang="en-US" baseline="0" dirty="0"/>
          </a:p>
          <a:p>
            <a:endParaRPr lang="en-US" baseline="0" dirty="0"/>
          </a:p>
          <a:p>
            <a:r>
              <a:rPr lang="en-US" baseline="0" dirty="0"/>
              <a:t>The focus on climate seeks to help build relationships between students, </a:t>
            </a:r>
            <a:r>
              <a:rPr lang="en-US" baseline="0" dirty="0" smtClean="0"/>
              <a:t>teachers, </a:t>
            </a:r>
            <a:r>
              <a:rPr lang="en-US" baseline="0" dirty="0"/>
              <a:t>and administrators such that </a:t>
            </a:r>
            <a:r>
              <a:rPr lang="en-US" baseline="0" dirty="0" smtClean="0"/>
              <a:t>students would be open </a:t>
            </a:r>
            <a:r>
              <a:rPr lang="en-US" baseline="0" dirty="0"/>
              <a:t>to report threatening situations.  </a:t>
            </a:r>
            <a:r>
              <a:rPr lang="en-US" baseline="0" dirty="0" smtClean="0"/>
              <a:t>How would things have been different if there were an advertised process by which students could anonymously reported a threatening situation?  How would things have been different if adults  had been trained in threat assessment and response?</a:t>
            </a:r>
            <a:endParaRPr lang="en-US" baseline="0" dirty="0"/>
          </a:p>
          <a:p>
            <a:endParaRPr lang="en-US" baseline="0" dirty="0"/>
          </a:p>
          <a:p>
            <a:r>
              <a:rPr lang="en-US" baseline="0" dirty="0"/>
              <a:t>The next slide will outline the three conditions that require either Prevention, Intervention or </a:t>
            </a:r>
            <a:r>
              <a:rPr lang="en-US" baseline="0" dirty="0" smtClean="0"/>
              <a:t>Response strategies.  </a:t>
            </a:r>
            <a:r>
              <a:rPr lang="en-US" baseline="0" dirty="0"/>
              <a:t>The rest of the presentation will focus on </a:t>
            </a:r>
            <a:r>
              <a:rPr lang="en-US" baseline="0" dirty="0" smtClean="0"/>
              <a:t>the role climate plays in preventing dangerous or escalating situations. </a:t>
            </a:r>
            <a:endParaRPr lang="en-US" dirty="0"/>
          </a:p>
        </p:txBody>
      </p:sp>
      <p:sp>
        <p:nvSpPr>
          <p:cNvPr id="4" name="Slide Number Placeholder 3"/>
          <p:cNvSpPr>
            <a:spLocks noGrp="1"/>
          </p:cNvSpPr>
          <p:nvPr>
            <p:ph type="sldNum" sz="quarter" idx="10"/>
          </p:nvPr>
        </p:nvSpPr>
        <p:spPr/>
        <p:txBody>
          <a:bodyPr/>
          <a:lstStyle/>
          <a:p>
            <a:fld id="{318A2A8C-84F2-4FBA-922A-8D5A074F74BC}" type="slidenum">
              <a:rPr lang="en-US" smtClean="0"/>
              <a:t>1</a:t>
            </a:fld>
            <a:endParaRPr lang="en-US"/>
          </a:p>
        </p:txBody>
      </p:sp>
    </p:spTree>
    <p:extLst>
      <p:ext uri="{BB962C8B-B14F-4D97-AF65-F5344CB8AC3E}">
        <p14:creationId xmlns:p14="http://schemas.microsoft.com/office/powerpoint/2010/main" val="2887101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appropriate strategy depends on the situation.  </a:t>
            </a:r>
          </a:p>
          <a:p>
            <a:endParaRPr lang="en-US" dirty="0" smtClean="0"/>
          </a:p>
          <a:p>
            <a:r>
              <a:rPr lang="en-US" dirty="0" smtClean="0"/>
              <a:t>Leaders</a:t>
            </a:r>
            <a:r>
              <a:rPr lang="en-US" baseline="0" dirty="0" smtClean="0"/>
              <a:t> need to be prepared to match the circumstances with strategies.  Not every situation requires active shooter training.  </a:t>
            </a:r>
            <a:r>
              <a:rPr lang="en-US" dirty="0" smtClean="0"/>
              <a:t>Leaders </a:t>
            </a:r>
            <a:r>
              <a:rPr lang="en-US" dirty="0"/>
              <a:t>determine the strategies by assessing the situation.  The</a:t>
            </a:r>
            <a:r>
              <a:rPr lang="en-US" baseline="0" dirty="0"/>
              <a:t> vast majority of the time,  the situation will be “school as usual.”  </a:t>
            </a:r>
            <a:r>
              <a:rPr lang="en-US" baseline="0" dirty="0" smtClean="0"/>
              <a:t>So, a focus on a positive climate can forestall many more violent and dangerous events. </a:t>
            </a:r>
          </a:p>
          <a:p>
            <a:endParaRPr lang="en-US" baseline="0" dirty="0" smtClean="0"/>
          </a:p>
          <a:p>
            <a:r>
              <a:rPr lang="en-US" baseline="0" dirty="0" smtClean="0"/>
              <a:t>However</a:t>
            </a:r>
            <a:r>
              <a:rPr lang="en-US" baseline="0" dirty="0"/>
              <a:t>, the everyday interactions between and among faculty, staff, administrators and students are powerful contributors to the kind of </a:t>
            </a:r>
            <a:r>
              <a:rPr lang="en-US" b="1" baseline="0" dirty="0"/>
              <a:t>preventive</a:t>
            </a:r>
            <a:r>
              <a:rPr lang="en-US" baseline="0" dirty="0"/>
              <a:t> climate there is in the school.  If there is a threat to the normal operations of the school, then it is appropriate to implement </a:t>
            </a:r>
            <a:r>
              <a:rPr lang="en-US" b="1" baseline="0" dirty="0"/>
              <a:t>intervention </a:t>
            </a:r>
            <a:r>
              <a:rPr lang="en-US" baseline="0" dirty="0"/>
              <a:t>strategies If there is active danger, the </a:t>
            </a:r>
            <a:r>
              <a:rPr lang="en-US" b="1" baseline="0" dirty="0"/>
              <a:t>response</a:t>
            </a:r>
            <a:r>
              <a:rPr lang="en-US" baseline="0" dirty="0"/>
              <a:t> strategies are appropriate.</a:t>
            </a:r>
          </a:p>
          <a:p>
            <a:endParaRPr lang="en-US" baseline="0" dirty="0"/>
          </a:p>
          <a:p>
            <a:r>
              <a:rPr lang="en-US" baseline="0" dirty="0"/>
              <a:t>A comprehensive plan for school safety needs to have interventions at all three levels. </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a:t>
            </a:r>
          </a:p>
          <a:p>
            <a:r>
              <a:rPr lang="en-US" baseline="0" dirty="0"/>
              <a:t>Reflection or group discussion:</a:t>
            </a:r>
          </a:p>
          <a:p>
            <a:endParaRPr lang="en-US" baseline="0" dirty="0"/>
          </a:p>
          <a:p>
            <a:r>
              <a:rPr lang="en-US" baseline="0" dirty="0"/>
              <a:t>What activities, interventions are in place at this site in each of the categories?</a:t>
            </a:r>
          </a:p>
          <a:p>
            <a:r>
              <a:rPr lang="en-US" baseline="0" dirty="0"/>
              <a:t>What activities/interventions would be import to add?</a:t>
            </a:r>
          </a:p>
          <a:p>
            <a:r>
              <a:rPr lang="en-US" b="1" baseline="0" dirty="0"/>
              <a:t>-------------------------------------------------------</a:t>
            </a:r>
          </a:p>
          <a:p>
            <a:endParaRPr lang="en-US" baseline="0" dirty="0"/>
          </a:p>
          <a:p>
            <a:r>
              <a:rPr lang="en-US" baseline="0" dirty="0"/>
              <a:t>The next slide provides a definition of climate.  </a:t>
            </a:r>
            <a:endParaRPr lang="en-US" dirty="0"/>
          </a:p>
        </p:txBody>
      </p:sp>
      <p:sp>
        <p:nvSpPr>
          <p:cNvPr id="4" name="Slide Number Placeholder 3"/>
          <p:cNvSpPr>
            <a:spLocks noGrp="1"/>
          </p:cNvSpPr>
          <p:nvPr>
            <p:ph type="sldNum" sz="quarter" idx="10"/>
          </p:nvPr>
        </p:nvSpPr>
        <p:spPr/>
        <p:txBody>
          <a:bodyPr/>
          <a:lstStyle/>
          <a:p>
            <a:fld id="{318A2A8C-84F2-4FBA-922A-8D5A074F74BC}" type="slidenum">
              <a:rPr lang="en-US" smtClean="0"/>
              <a:t>2</a:t>
            </a:fld>
            <a:endParaRPr lang="en-US"/>
          </a:p>
        </p:txBody>
      </p:sp>
    </p:spTree>
    <p:extLst>
      <p:ext uri="{BB962C8B-B14F-4D97-AF65-F5344CB8AC3E}">
        <p14:creationId xmlns:p14="http://schemas.microsoft.com/office/powerpoint/2010/main" val="696339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School </a:t>
            </a:r>
            <a:r>
              <a:rPr lang="en-US" dirty="0"/>
              <a:t>climate is a subjective concept.  It can also be</a:t>
            </a:r>
            <a:r>
              <a:rPr lang="en-US" baseline="0" dirty="0"/>
              <a:t> defined as the feel you get while in a school</a:t>
            </a:r>
            <a:r>
              <a:rPr lang="en-US" baseline="0" dirty="0" smtClean="0"/>
              <a:t>. </a:t>
            </a:r>
            <a:r>
              <a:rPr lang="en-US" dirty="0" smtClean="0"/>
              <a:t>This slide is meant to identify the qualities of a school climate. </a:t>
            </a:r>
            <a:endParaRPr lang="en-US" baseline="0" dirty="0"/>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a:t>
            </a:r>
            <a:endParaRPr lang="en-US" baseline="0" dirty="0"/>
          </a:p>
          <a:p>
            <a:r>
              <a:rPr lang="en-US" baseline="0" dirty="0"/>
              <a:t>Reflection or discussion:</a:t>
            </a:r>
          </a:p>
          <a:p>
            <a:endParaRPr lang="en-US" baseline="0" dirty="0"/>
          </a:p>
          <a:p>
            <a:pPr marL="171450" indent="-171450">
              <a:buFont typeface="Arial" panose="020B0604020202020204" pitchFamily="34" charset="0"/>
              <a:buChar char="•"/>
            </a:pPr>
            <a:r>
              <a:rPr lang="en-US" baseline="0" dirty="0"/>
              <a:t>What are the components of an idea positive school climate?</a:t>
            </a:r>
          </a:p>
          <a:p>
            <a:pPr marL="171450" indent="-171450">
              <a:buFont typeface="Arial" panose="020B0604020202020204" pitchFamily="34" charset="0"/>
              <a:buChar char="•"/>
            </a:pPr>
            <a:r>
              <a:rPr lang="en-US" baseline="0" dirty="0"/>
              <a:t>What some ways in which faculty now are promoting a positive climate?</a:t>
            </a:r>
          </a:p>
          <a:p>
            <a:pPr marL="171450" indent="-171450">
              <a:buFont typeface="Arial" panose="020B0604020202020204" pitchFamily="34" charset="0"/>
              <a:buChar char="•"/>
            </a:pPr>
            <a:r>
              <a:rPr lang="en-US" baseline="0" dirty="0"/>
              <a:t>What areas of school climate </a:t>
            </a:r>
            <a:r>
              <a:rPr lang="en-US" dirty="0"/>
              <a:t> are strengths at this school?</a:t>
            </a:r>
          </a:p>
          <a:p>
            <a:pPr marL="171450" indent="-171450">
              <a:buFont typeface="Arial" panose="020B0604020202020204" pitchFamily="34" charset="0"/>
              <a:buChar char="•"/>
            </a:pPr>
            <a:r>
              <a:rPr lang="en-US" dirty="0"/>
              <a:t>What would you like to see changed affecting the climate?</a:t>
            </a:r>
            <a:endParaRPr lang="en-US" b="1" baseline="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baseline="0" dirty="0"/>
              <a:t>-------------------------------------------------------</a:t>
            </a:r>
          </a:p>
          <a:p>
            <a:pPr marL="171450" indent="-171450">
              <a:buFont typeface="Arial" panose="020B0604020202020204" pitchFamily="34" charset="0"/>
              <a:buChar char="•"/>
            </a:pPr>
            <a:endParaRPr lang="en-US" b="1" baseline="0" dirty="0"/>
          </a:p>
        </p:txBody>
      </p:sp>
      <p:sp>
        <p:nvSpPr>
          <p:cNvPr id="4" name="Slide Number Placeholder 3"/>
          <p:cNvSpPr>
            <a:spLocks noGrp="1"/>
          </p:cNvSpPr>
          <p:nvPr>
            <p:ph type="sldNum" sz="quarter" idx="5"/>
          </p:nvPr>
        </p:nvSpPr>
        <p:spPr/>
        <p:txBody>
          <a:bodyPr/>
          <a:lstStyle/>
          <a:p>
            <a:fld id="{318A2A8C-84F2-4FBA-922A-8D5A074F74BC}" type="slidenum">
              <a:rPr lang="en-US" smtClean="0"/>
              <a:t>3</a:t>
            </a:fld>
            <a:endParaRPr lang="en-US"/>
          </a:p>
        </p:txBody>
      </p:sp>
    </p:spTree>
    <p:extLst>
      <p:ext uri="{BB962C8B-B14F-4D97-AF65-F5344CB8AC3E}">
        <p14:creationId xmlns:p14="http://schemas.microsoft.com/office/powerpoint/2010/main" val="2355360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
                <a:schemeClr val="dk1"/>
              </a:buClr>
              <a:buSzPts val="1200"/>
              <a:buFont typeface="Arial"/>
              <a:buNone/>
            </a:pPr>
            <a:r>
              <a:rPr lang="en-US" dirty="0"/>
              <a:t>The graphic show a circulars relationship that individuals who feel more connected to their school feel safer and feeling safer leads to a feeling of connectedness. Thus, having an impact on the major functions in a school which are teaching and learning. </a:t>
            </a:r>
          </a:p>
          <a:p>
            <a:endParaRPr lang="en-US" dirty="0"/>
          </a:p>
        </p:txBody>
      </p:sp>
      <p:sp>
        <p:nvSpPr>
          <p:cNvPr id="4" name="Slide Number Placeholder 3"/>
          <p:cNvSpPr>
            <a:spLocks noGrp="1"/>
          </p:cNvSpPr>
          <p:nvPr>
            <p:ph type="sldNum" sz="quarter" idx="5"/>
          </p:nvPr>
        </p:nvSpPr>
        <p:spPr/>
        <p:txBody>
          <a:bodyPr/>
          <a:lstStyle/>
          <a:p>
            <a:fld id="{318A2A8C-84F2-4FBA-922A-8D5A074F74BC}" type="slidenum">
              <a:rPr lang="en-US" smtClean="0"/>
              <a:t>4</a:t>
            </a:fld>
            <a:endParaRPr lang="en-US"/>
          </a:p>
        </p:txBody>
      </p:sp>
    </p:spTree>
    <p:extLst>
      <p:ext uri="{BB962C8B-B14F-4D97-AF65-F5344CB8AC3E}">
        <p14:creationId xmlns:p14="http://schemas.microsoft.com/office/powerpoint/2010/main" val="6726750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interviewed middle school and </a:t>
            </a:r>
            <a:r>
              <a:rPr lang="en-US" baseline="0" dirty="0" smtClean="0"/>
              <a:t>high </a:t>
            </a:r>
            <a:r>
              <a:rPr lang="en-US" baseline="0" dirty="0"/>
              <a:t>school students about what makes a school safe.  They give insights into what structures need to be in place for safety such as clear rules and expectations, opportunities for meaningful school activities, teachers who are open to relationships with students, a discipline process that deals with bullying, </a:t>
            </a:r>
            <a:r>
              <a:rPr lang="en-US" baseline="0" dirty="0" smtClean="0"/>
              <a:t>harassment, and </a:t>
            </a:r>
            <a:r>
              <a:rPr lang="en-US" baseline="0" dirty="0"/>
              <a:t>disruptive behavior. </a:t>
            </a:r>
            <a:endParaRPr lang="en-US" dirty="0"/>
          </a:p>
          <a:p>
            <a:endParaRPr lang="en-US" dirty="0"/>
          </a:p>
        </p:txBody>
      </p:sp>
      <p:sp>
        <p:nvSpPr>
          <p:cNvPr id="4" name="Slide Number Placeholder 3"/>
          <p:cNvSpPr>
            <a:spLocks noGrp="1"/>
          </p:cNvSpPr>
          <p:nvPr>
            <p:ph type="sldNum" sz="quarter" idx="5"/>
          </p:nvPr>
        </p:nvSpPr>
        <p:spPr/>
        <p:txBody>
          <a:bodyPr/>
          <a:lstStyle/>
          <a:p>
            <a:fld id="{318A2A8C-84F2-4FBA-922A-8D5A074F74BC}" type="slidenum">
              <a:rPr lang="en-US" smtClean="0"/>
              <a:t>5</a:t>
            </a:fld>
            <a:endParaRPr lang="en-US"/>
          </a:p>
        </p:txBody>
      </p:sp>
    </p:spTree>
    <p:extLst>
      <p:ext uri="{BB962C8B-B14F-4D97-AF65-F5344CB8AC3E}">
        <p14:creationId xmlns:p14="http://schemas.microsoft.com/office/powerpoint/2010/main" val="22224065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chemeClr val="dk1"/>
              </a:buClr>
              <a:buSzPts val="2100"/>
            </a:pPr>
            <a:r>
              <a:rPr lang="en-US" sz="1200" u="sng" dirty="0">
                <a:latin typeface="+mn-lt"/>
                <a:ea typeface="Arial"/>
                <a:cs typeface="Arial"/>
                <a:sym typeface="Arial"/>
              </a:rPr>
              <a:t>What is climate important in school safety?</a:t>
            </a:r>
            <a:endParaRPr lang="en-US" sz="1200" dirty="0">
              <a:latin typeface="+mn-lt"/>
            </a:endParaRPr>
          </a:p>
          <a:p>
            <a:pPr marL="818102" lvl="1" indent="-350615">
              <a:buClr>
                <a:schemeClr val="dk1"/>
              </a:buClr>
              <a:buSzPts val="2100"/>
              <a:buFont typeface="Arial"/>
              <a:buChar char="•"/>
            </a:pPr>
            <a:r>
              <a:rPr lang="en-US" sz="1200" dirty="0">
                <a:latin typeface="+mn-lt"/>
                <a:ea typeface="Arial"/>
                <a:cs typeface="Arial"/>
                <a:sym typeface="Arial"/>
              </a:rPr>
              <a:t>School safety is complex and covers multiple concerns ranging from bullying and substance use to fighting and school attacks. </a:t>
            </a:r>
            <a:endParaRPr lang="en-US" sz="1200" dirty="0">
              <a:latin typeface="+mn-lt"/>
            </a:endParaRPr>
          </a:p>
          <a:p>
            <a:pPr marL="818102" lvl="1" indent="-350615">
              <a:buClr>
                <a:schemeClr val="dk1"/>
              </a:buClr>
              <a:buSzPts val="2100"/>
              <a:buFont typeface="Arial"/>
              <a:buChar char="•"/>
            </a:pPr>
            <a:r>
              <a:rPr lang="en-US" sz="1200" dirty="0">
                <a:latin typeface="+mn-lt"/>
                <a:ea typeface="Arial"/>
                <a:cs typeface="Arial"/>
                <a:sym typeface="Arial"/>
              </a:rPr>
              <a:t>School safety is highly correlated with school climate. A more positive school climate equals a feeling of a safer school.</a:t>
            </a:r>
          </a:p>
          <a:p>
            <a:pPr marL="0" indent="0">
              <a:buClr>
                <a:schemeClr val="dk1"/>
              </a:buClr>
              <a:buSzPts val="1200"/>
              <a:buFont typeface="Arial"/>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Arial"/>
              <a:buNone/>
              <a:tabLst/>
              <a:defRPr/>
            </a:pPr>
            <a:r>
              <a:rPr lang="en-US" b="1" baseline="0" dirty="0"/>
              <a:t>-------------------------------------------------------</a:t>
            </a:r>
            <a:endParaRPr lang="en-US" dirty="0"/>
          </a:p>
          <a:p>
            <a:pPr marL="0" indent="0">
              <a:buClr>
                <a:schemeClr val="dk1"/>
              </a:buClr>
              <a:buSzPts val="1200"/>
              <a:buFont typeface="Arial"/>
              <a:buNone/>
            </a:pPr>
            <a:r>
              <a:rPr lang="en-US" dirty="0"/>
              <a:t>Discussion/reflection Questions: </a:t>
            </a:r>
          </a:p>
          <a:p>
            <a:pPr marL="0" indent="0">
              <a:buClr>
                <a:schemeClr val="dk1"/>
              </a:buClr>
              <a:buSzPts val="1200"/>
              <a:buFont typeface="Arial"/>
              <a:buNone/>
            </a:pPr>
            <a:endParaRPr lang="en-US" dirty="0"/>
          </a:p>
          <a:p>
            <a:pPr marL="171450" indent="-171450">
              <a:buClr>
                <a:schemeClr val="dk1"/>
              </a:buClr>
              <a:buSzPts val="1200"/>
              <a:buFont typeface="Arial" panose="020B0604020202020204" pitchFamily="34" charset="0"/>
              <a:buChar char="•"/>
            </a:pPr>
            <a:r>
              <a:rPr lang="en-US" dirty="0"/>
              <a:t>Ask if any of your staff have heard about promoting safe and supportive school climates. </a:t>
            </a:r>
          </a:p>
          <a:p>
            <a:pPr marL="171450" indent="-171450">
              <a:buClr>
                <a:schemeClr val="dk1"/>
              </a:buClr>
              <a:buSzPts val="1200"/>
              <a:buFont typeface="Arial" panose="020B0604020202020204" pitchFamily="34" charset="0"/>
              <a:buChar char="•"/>
            </a:pPr>
            <a:r>
              <a:rPr lang="en-US" dirty="0"/>
              <a:t>How do your staff feel safe and supported at your school? </a:t>
            </a:r>
          </a:p>
          <a:p>
            <a:pPr marL="171450" indent="-171450">
              <a:buClr>
                <a:schemeClr val="dk1"/>
              </a:buClr>
              <a:buSzPts val="1200"/>
              <a:buFont typeface="Arial" panose="020B0604020202020204" pitchFamily="34" charset="0"/>
              <a:buChar char="•"/>
            </a:pPr>
            <a:r>
              <a:rPr lang="en-US" dirty="0"/>
              <a:t>Do they think that the students feel safe?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a:t>
            </a:r>
          </a:p>
          <a:p>
            <a:endParaRPr lang="en-US" dirty="0"/>
          </a:p>
        </p:txBody>
      </p:sp>
      <p:sp>
        <p:nvSpPr>
          <p:cNvPr id="4" name="Slide Number Placeholder 3"/>
          <p:cNvSpPr>
            <a:spLocks noGrp="1"/>
          </p:cNvSpPr>
          <p:nvPr>
            <p:ph type="sldNum" sz="quarter" idx="5"/>
          </p:nvPr>
        </p:nvSpPr>
        <p:spPr/>
        <p:txBody>
          <a:bodyPr/>
          <a:lstStyle/>
          <a:p>
            <a:fld id="{318A2A8C-84F2-4FBA-922A-8D5A074F74BC}" type="slidenum">
              <a:rPr lang="en-US" smtClean="0"/>
              <a:t>6</a:t>
            </a:fld>
            <a:endParaRPr lang="en-US"/>
          </a:p>
        </p:txBody>
      </p:sp>
    </p:spTree>
    <p:extLst>
      <p:ext uri="{BB962C8B-B14F-4D97-AF65-F5344CB8AC3E}">
        <p14:creationId xmlns:p14="http://schemas.microsoft.com/office/powerpoint/2010/main" val="2829875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pPr>
            <a:r>
              <a:rPr lang="en-US" sz="1200" dirty="0">
                <a:latin typeface="Calibri" panose="020F0502020204030204" pitchFamily="34" charset="0"/>
                <a:ea typeface="Calibri" panose="020F0502020204030204" pitchFamily="34" charset="0"/>
              </a:rPr>
              <a:t>A positive climate is a product of a school’s attention to</a:t>
            </a:r>
          </a:p>
          <a:p>
            <a:pPr marL="350615" indent="-350615">
              <a:lnSpc>
                <a:spcPct val="107000"/>
              </a:lnSpc>
              <a:buFont typeface="Symbol" panose="05050102010706020507" pitchFamily="18" charset="2"/>
              <a:buChar char=""/>
            </a:pPr>
            <a:r>
              <a:rPr lang="en-US" sz="1200" dirty="0">
                <a:latin typeface="Calibri" panose="020F0502020204030204" pitchFamily="34" charset="0"/>
                <a:ea typeface="Calibri" panose="020F0502020204030204" pitchFamily="34" charset="0"/>
              </a:rPr>
              <a:t>fostering safety</a:t>
            </a:r>
          </a:p>
          <a:p>
            <a:pPr marL="350615" indent="-350615">
              <a:lnSpc>
                <a:spcPct val="107000"/>
              </a:lnSpc>
              <a:buFont typeface="Symbol" panose="05050102010706020507" pitchFamily="18" charset="2"/>
              <a:buChar char=""/>
            </a:pPr>
            <a:r>
              <a:rPr lang="en-US" sz="1200" dirty="0">
                <a:latin typeface="Calibri" panose="020F0502020204030204" pitchFamily="34" charset="0"/>
                <a:ea typeface="Calibri" panose="020F0502020204030204" pitchFamily="34" charset="0"/>
              </a:rPr>
              <a:t>promoting feelings of connectedness</a:t>
            </a:r>
          </a:p>
          <a:p>
            <a:pPr marL="350615" indent="-350615">
              <a:lnSpc>
                <a:spcPct val="107000"/>
              </a:lnSpc>
              <a:buFont typeface="Symbol" panose="05050102010706020507" pitchFamily="18" charset="2"/>
              <a:buChar char=""/>
            </a:pPr>
            <a:r>
              <a:rPr lang="en-US" sz="1200" dirty="0">
                <a:latin typeface="Calibri" panose="020F0502020204030204" pitchFamily="34" charset="0"/>
                <a:ea typeface="Calibri" panose="020F0502020204030204" pitchFamily="34" charset="0"/>
              </a:rPr>
              <a:t>promoting a supportive academic, disciplinary, physical environment</a:t>
            </a:r>
          </a:p>
          <a:p>
            <a:pPr marL="350615" indent="-350615">
              <a:lnSpc>
                <a:spcPct val="107000"/>
              </a:lnSpc>
              <a:buFont typeface="Symbol" panose="05050102010706020507" pitchFamily="18" charset="2"/>
              <a:buChar char=""/>
            </a:pPr>
            <a:r>
              <a:rPr lang="en-US" sz="1200" dirty="0">
                <a:latin typeface="Calibri" panose="020F0502020204030204" pitchFamily="34" charset="0"/>
                <a:ea typeface="Calibri" panose="020F0502020204030204" pitchFamily="34" charset="0"/>
              </a:rPr>
              <a:t>encouraging respectful and trusting relationships throughout the school community.  </a:t>
            </a:r>
          </a:p>
          <a:p>
            <a:endParaRPr lang="en-US" sz="1200" dirty="0"/>
          </a:p>
        </p:txBody>
      </p:sp>
      <p:sp>
        <p:nvSpPr>
          <p:cNvPr id="4" name="Slide Number Placeholder 3"/>
          <p:cNvSpPr>
            <a:spLocks noGrp="1"/>
          </p:cNvSpPr>
          <p:nvPr>
            <p:ph type="sldNum" sz="quarter" idx="5"/>
          </p:nvPr>
        </p:nvSpPr>
        <p:spPr/>
        <p:txBody>
          <a:bodyPr/>
          <a:lstStyle/>
          <a:p>
            <a:fld id="{318A2A8C-84F2-4FBA-922A-8D5A074F74BC}" type="slidenum">
              <a:rPr lang="en-US" smtClean="0"/>
              <a:t>7</a:t>
            </a:fld>
            <a:endParaRPr lang="en-US"/>
          </a:p>
        </p:txBody>
      </p:sp>
    </p:spTree>
    <p:extLst>
      <p:ext uri="{BB962C8B-B14F-4D97-AF65-F5344CB8AC3E}">
        <p14:creationId xmlns:p14="http://schemas.microsoft.com/office/powerpoint/2010/main" val="33748953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4974">
              <a:defRPr/>
            </a:pPr>
            <a:r>
              <a:rPr lang="en-US" sz="1800" dirty="0">
                <a:latin typeface="+mn-lt"/>
                <a:ea typeface="Calibri" panose="020F0502020204030204" pitchFamily="34" charset="0"/>
              </a:rPr>
              <a:t>The climate of a school consists of many connecting parts and can range from positive and supportive to negative and toxic.  This chart identifies some of the differences you can see in a positive climate versus a negative one.  </a:t>
            </a:r>
          </a:p>
          <a:p>
            <a:endParaRPr lang="en-US" dirty="0">
              <a:latin typeface="+mn-lt"/>
            </a:endParaRPr>
          </a:p>
          <a:p>
            <a:pPr defTabSz="934974">
              <a:defRPr/>
            </a:pPr>
            <a:r>
              <a:rPr lang="en-US" sz="1800" dirty="0">
                <a:latin typeface="+mn-lt"/>
                <a:ea typeface="Calibri" panose="020F0502020204030204" pitchFamily="34" charset="0"/>
              </a:rPr>
              <a:t>Everyday actions of the adults in a school are critical to creating a positive climate. Leaders have the responsibility to oversee the climate by developing an infrastructure that grows and maintains a positive culture with intentionality.  </a:t>
            </a:r>
          </a:p>
          <a:p>
            <a:pPr defTabSz="934974">
              <a:defRPr/>
            </a:pPr>
            <a:endParaRPr lang="en-US" sz="1800" dirty="0">
              <a:latin typeface="+mn-lt"/>
              <a:ea typeface="Calibri" panose="020F0502020204030204" pitchFamily="34" charset="0"/>
            </a:endParaRPr>
          </a:p>
          <a:p>
            <a:pPr defTabSz="934974">
              <a:defRPr/>
            </a:pPr>
            <a:r>
              <a:rPr lang="en-US" sz="1800" dirty="0">
                <a:latin typeface="+mn-lt"/>
                <a:ea typeface="Calibri" panose="020F0502020204030204" pitchFamily="34" charset="0"/>
              </a:rPr>
              <a:t>Remind staff that</a:t>
            </a:r>
          </a:p>
          <a:p>
            <a:pPr marL="175308" indent="-175308">
              <a:buClr>
                <a:schemeClr val="dk1"/>
              </a:buClr>
              <a:buSzPts val="1200"/>
              <a:buFont typeface="Arial"/>
              <a:buChar char="•"/>
            </a:pPr>
            <a:r>
              <a:rPr lang="en-US" sz="1800" dirty="0">
                <a:latin typeface="+mn-lt"/>
              </a:rPr>
              <a:t>Through the development of a safe school a range of problematic behaviors can be addressed</a:t>
            </a:r>
          </a:p>
          <a:p>
            <a:pPr marL="175308" indent="-175308">
              <a:buClr>
                <a:schemeClr val="dk1"/>
              </a:buClr>
              <a:buSzPts val="1200"/>
              <a:buFont typeface="Arial"/>
              <a:buChar char="•"/>
            </a:pPr>
            <a:r>
              <a:rPr lang="en-US" sz="1800" dirty="0">
                <a:latin typeface="+mn-lt"/>
                <a:ea typeface="Arial"/>
                <a:cs typeface="Arial"/>
                <a:sym typeface="Arial"/>
              </a:rPr>
              <a:t>School safety is highly correlated with school climate. A more positive school climate equals a feeling of a safer school</a:t>
            </a:r>
            <a:endParaRPr lang="en-US" sz="1800" dirty="0">
              <a:latin typeface="+mn-lt"/>
              <a:ea typeface="Calibri" panose="020F0502020204030204" pitchFamily="34" charset="0"/>
            </a:endParaRPr>
          </a:p>
          <a:p>
            <a:pPr defTabSz="934974">
              <a:defRPr/>
            </a:pPr>
            <a:endParaRPr lang="en-US" sz="1800" dirty="0">
              <a:latin typeface="+mn-lt"/>
              <a:ea typeface="Calibri" panose="020F0502020204030204" pitchFamily="34" charset="0"/>
            </a:endParaRPr>
          </a:p>
          <a:p>
            <a:pPr marL="0" marR="0" lvl="0" indent="0" algn="l" defTabSz="934974" rtl="0" eaLnBrk="1" fontAlgn="auto" latinLnBrk="0" hangingPunct="1">
              <a:lnSpc>
                <a:spcPct val="100000"/>
              </a:lnSpc>
              <a:spcBef>
                <a:spcPts val="0"/>
              </a:spcBef>
              <a:spcAft>
                <a:spcPts val="0"/>
              </a:spcAft>
              <a:buClrTx/>
              <a:buSzTx/>
              <a:buFontTx/>
              <a:buNone/>
              <a:tabLst/>
              <a:defRPr/>
            </a:pPr>
            <a:r>
              <a:rPr lang="en-US" sz="1800" b="1" baseline="0" dirty="0">
                <a:latin typeface="+mn-lt"/>
              </a:rPr>
              <a:t>-------------------------------------------------------</a:t>
            </a:r>
            <a:endParaRPr lang="en-US" sz="1800" dirty="0">
              <a:latin typeface="+mn-lt"/>
              <a:ea typeface="Calibri" panose="020F0502020204030204" pitchFamily="34" charset="0"/>
            </a:endParaRPr>
          </a:p>
          <a:p>
            <a:pPr defTabSz="934974">
              <a:defRPr/>
            </a:pPr>
            <a:r>
              <a:rPr lang="en-US" sz="1800" dirty="0">
                <a:latin typeface="+mn-lt"/>
                <a:ea typeface="Calibri" panose="020F0502020204030204" pitchFamily="34" charset="0"/>
              </a:rPr>
              <a:t>Discussion/Reflection questions</a:t>
            </a:r>
          </a:p>
          <a:p>
            <a:pPr defTabSz="934974">
              <a:defRPr/>
            </a:pPr>
            <a:endParaRPr lang="en-US" sz="1800" dirty="0">
              <a:latin typeface="+mn-lt"/>
              <a:ea typeface="Calibri" panose="020F0502020204030204" pitchFamily="34" charset="0"/>
            </a:endParaRPr>
          </a:p>
          <a:p>
            <a:pPr marL="285750" indent="-285750" defTabSz="934974">
              <a:buFont typeface="Arial" panose="020B0604020202020204" pitchFamily="34" charset="0"/>
              <a:buChar char="•"/>
              <a:defRPr/>
            </a:pPr>
            <a:r>
              <a:rPr lang="en-US" sz="1800" dirty="0">
                <a:latin typeface="+mn-lt"/>
                <a:ea typeface="Calibri" panose="020F0502020204030204" pitchFamily="34" charset="0"/>
              </a:rPr>
              <a:t>From this list, what do you see as the strongest indicator that we have a positive</a:t>
            </a:r>
            <a:r>
              <a:rPr lang="en-US" sz="1800" baseline="0" dirty="0">
                <a:latin typeface="+mn-lt"/>
                <a:ea typeface="Calibri" panose="020F0502020204030204" pitchFamily="34" charset="0"/>
              </a:rPr>
              <a:t> climate?  What is your evidence</a:t>
            </a:r>
          </a:p>
          <a:p>
            <a:pPr marL="285750" indent="-285750" defTabSz="934974">
              <a:buFont typeface="Arial" panose="020B0604020202020204" pitchFamily="34" charset="0"/>
              <a:buChar char="•"/>
              <a:defRPr/>
            </a:pPr>
            <a:r>
              <a:rPr lang="en-US" sz="1800" baseline="0" dirty="0">
                <a:latin typeface="+mn-lt"/>
                <a:ea typeface="Calibri" panose="020F0502020204030204" pitchFamily="34" charset="0"/>
              </a:rPr>
              <a:t>From the list, which of the attributes of a negative climate do you think that this school has avoided?  What do we need to do to make sure that we don’t have these things happen?</a:t>
            </a:r>
          </a:p>
          <a:p>
            <a:pPr marL="0" marR="0" lvl="0" indent="0" algn="l" defTabSz="934974"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baseline="0" dirty="0">
                <a:latin typeface="+mn-lt"/>
              </a:rPr>
              <a:t>-------------------------------------------------------</a:t>
            </a:r>
            <a:endParaRPr lang="en-US" sz="1800" dirty="0">
              <a:latin typeface="+mn-lt"/>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318A2A8C-84F2-4FBA-922A-8D5A074F74BC}" type="slidenum">
              <a:rPr lang="en-US" smtClean="0"/>
              <a:t>8</a:t>
            </a:fld>
            <a:endParaRPr lang="en-US"/>
          </a:p>
        </p:txBody>
      </p:sp>
    </p:spTree>
    <p:extLst>
      <p:ext uri="{BB962C8B-B14F-4D97-AF65-F5344CB8AC3E}">
        <p14:creationId xmlns:p14="http://schemas.microsoft.com/office/powerpoint/2010/main" val="3893373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
                <a:schemeClr val="dk1"/>
              </a:buClr>
              <a:buSzPts val="1200"/>
              <a:buFont typeface="Arial"/>
              <a:buNone/>
            </a:pPr>
            <a:endParaRPr lang="en-US" dirty="0">
              <a:latin typeface="+mn-lt"/>
              <a:ea typeface="+mn-ea"/>
              <a:cs typeface="+mn-cs"/>
              <a:sym typeface="Arial"/>
            </a:endParaRPr>
          </a:p>
          <a:p>
            <a:pPr marL="0" indent="0">
              <a:buClr>
                <a:schemeClr val="dk1"/>
              </a:buClr>
              <a:buSzPts val="1200"/>
              <a:buFont typeface="Arial"/>
              <a:buNone/>
            </a:pPr>
            <a:r>
              <a:rPr lang="en-US" dirty="0" smtClean="0">
                <a:latin typeface="Arial"/>
                <a:ea typeface="Arial"/>
                <a:cs typeface="Arial"/>
                <a:sym typeface="Arial"/>
              </a:rPr>
              <a:t>Here</a:t>
            </a:r>
            <a:r>
              <a:rPr lang="en-US" baseline="0" dirty="0" smtClean="0">
                <a:latin typeface="Arial"/>
                <a:ea typeface="Arial"/>
                <a:cs typeface="Arial"/>
                <a:sym typeface="Arial"/>
              </a:rPr>
              <a:t> </a:t>
            </a:r>
            <a:r>
              <a:rPr lang="en-US" baseline="0" dirty="0">
                <a:latin typeface="Arial"/>
                <a:ea typeface="Arial"/>
                <a:cs typeface="Arial"/>
                <a:sym typeface="Arial"/>
              </a:rPr>
              <a:t>are some</a:t>
            </a:r>
            <a:r>
              <a:rPr lang="en-US" dirty="0">
                <a:latin typeface="Arial"/>
                <a:ea typeface="Arial"/>
                <a:cs typeface="Arial"/>
                <a:sym typeface="Arial"/>
              </a:rPr>
              <a:t> group activities and resources that can foster a positive climate that encourages feelings of safety.  </a:t>
            </a:r>
            <a:endParaRPr lang="en-US" sz="800" dirty="0">
              <a:latin typeface="Arial"/>
              <a:ea typeface="Arial"/>
              <a:cs typeface="Arial"/>
              <a:sym typeface="Arial"/>
            </a:endParaRPr>
          </a:p>
          <a:p>
            <a:endParaRPr lang="en-US" dirty="0"/>
          </a:p>
        </p:txBody>
      </p:sp>
      <p:sp>
        <p:nvSpPr>
          <p:cNvPr id="4" name="Slide Number Placeholder 3"/>
          <p:cNvSpPr>
            <a:spLocks noGrp="1"/>
          </p:cNvSpPr>
          <p:nvPr>
            <p:ph type="sldNum" sz="quarter" idx="5"/>
          </p:nvPr>
        </p:nvSpPr>
        <p:spPr/>
        <p:txBody>
          <a:bodyPr/>
          <a:lstStyle/>
          <a:p>
            <a:fld id="{318A2A8C-84F2-4FBA-922A-8D5A074F74BC}" type="slidenum">
              <a:rPr lang="en-US" smtClean="0"/>
              <a:t>9</a:t>
            </a:fld>
            <a:endParaRPr lang="en-US"/>
          </a:p>
        </p:txBody>
      </p:sp>
    </p:spTree>
    <p:extLst>
      <p:ext uri="{BB962C8B-B14F-4D97-AF65-F5344CB8AC3E}">
        <p14:creationId xmlns:p14="http://schemas.microsoft.com/office/powerpoint/2010/main" val="11288814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are some discussion/reflection questions.  If time allows, implement a Think/Pair/ Share activity so that everyone has the opportunity to express their thoughts and feelings.  </a:t>
            </a:r>
          </a:p>
          <a:p>
            <a:endParaRPr lang="en-US" baseline="0" dirty="0"/>
          </a:p>
          <a:p>
            <a:r>
              <a:rPr lang="en-US" baseline="0" dirty="0"/>
              <a:t>Understanding how climate is a critical part of our overall Comprehensive school safety planning, is the foundation for the work we will be doing to improve our climate.</a:t>
            </a:r>
          </a:p>
          <a:p>
            <a:endParaRPr lang="en-US" baseline="0" dirty="0"/>
          </a:p>
          <a:p>
            <a:r>
              <a:rPr lang="en-US" baseline="0" dirty="0"/>
              <a:t>Depending on the skills and knowledge level of your staff, you may want to plan to go through the power points on Climate and Academics, Family and Community relationship and/or Youth engagement and voice.</a:t>
            </a:r>
          </a:p>
          <a:p>
            <a:endParaRPr lang="en-US" baseline="0" dirty="0"/>
          </a:p>
          <a:p>
            <a:r>
              <a:rPr lang="en-US" baseline="0" dirty="0"/>
              <a:t>You can foreshadow the planning process, if appropriate.</a:t>
            </a:r>
          </a:p>
          <a:p>
            <a:endParaRPr lang="en-US" baseline="0" dirty="0"/>
          </a:p>
          <a:p>
            <a:r>
              <a:rPr lang="en-US" baseline="0" dirty="0"/>
              <a:t>First, we will establish a Leadership team consisting of faculty, staff and administration.  If appropriate, selected students could serve on the committee or a sub committee of the larger group.</a:t>
            </a:r>
          </a:p>
          <a:p>
            <a:r>
              <a:rPr lang="en-US" baseline="0" dirty="0"/>
              <a:t>	The Committee would be charged with :</a:t>
            </a:r>
          </a:p>
          <a:p>
            <a:r>
              <a:rPr lang="en-US" baseline="0" dirty="0"/>
              <a:t>		- Conducting a Needs Assessment </a:t>
            </a:r>
          </a:p>
          <a:p>
            <a:r>
              <a:rPr lang="en-US" baseline="0" dirty="0"/>
              <a:t>		- Identifying goals</a:t>
            </a:r>
          </a:p>
          <a:p>
            <a:r>
              <a:rPr lang="en-US" baseline="0" dirty="0"/>
              <a:t>		- Reviewing and selecting a proven strategy or activity or curriculum </a:t>
            </a:r>
          </a:p>
          <a:p>
            <a:r>
              <a:rPr lang="en-US" baseline="0" dirty="0"/>
              <a:t>		- Implementing the selected intervention</a:t>
            </a:r>
          </a:p>
          <a:p>
            <a:r>
              <a:rPr lang="en-US" baseline="0" dirty="0"/>
              <a:t>		- Monitoring implementation</a:t>
            </a:r>
          </a:p>
          <a:p>
            <a:r>
              <a:rPr lang="en-US" baseline="0" dirty="0"/>
              <a:t>		- Evaluating out comes,</a:t>
            </a:r>
            <a:endParaRPr lang="en-US" dirty="0"/>
          </a:p>
        </p:txBody>
      </p:sp>
      <p:sp>
        <p:nvSpPr>
          <p:cNvPr id="4" name="Slide Number Placeholder 3"/>
          <p:cNvSpPr>
            <a:spLocks noGrp="1"/>
          </p:cNvSpPr>
          <p:nvPr>
            <p:ph type="sldNum" sz="quarter" idx="5"/>
          </p:nvPr>
        </p:nvSpPr>
        <p:spPr/>
        <p:txBody>
          <a:bodyPr/>
          <a:lstStyle/>
          <a:p>
            <a:fld id="{318A2A8C-84F2-4FBA-922A-8D5A074F74BC}" type="slidenum">
              <a:rPr lang="en-US" smtClean="0"/>
              <a:t>10</a:t>
            </a:fld>
            <a:endParaRPr lang="en-US"/>
          </a:p>
        </p:txBody>
      </p:sp>
    </p:spTree>
    <p:extLst>
      <p:ext uri="{BB962C8B-B14F-4D97-AF65-F5344CB8AC3E}">
        <p14:creationId xmlns:p14="http://schemas.microsoft.com/office/powerpoint/2010/main" val="7223389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3CD1BC8-73B0-4EA8-A70C-8F98A42D2265}" type="datetimeFigureOut">
              <a:rPr lang="en-US" smtClean="0"/>
              <a:t>5/4/2023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B5E0AC-534D-4E4E-90A8-08199E4C295B}" type="slidenum">
              <a:rPr lang="en-US" smtClean="0"/>
              <a:t>‹#›</a:t>
            </a:fld>
            <a:endParaRPr lang="en-US"/>
          </a:p>
        </p:txBody>
      </p:sp>
    </p:spTree>
    <p:extLst>
      <p:ext uri="{BB962C8B-B14F-4D97-AF65-F5344CB8AC3E}">
        <p14:creationId xmlns:p14="http://schemas.microsoft.com/office/powerpoint/2010/main" val="3950357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CD1BC8-73B0-4EA8-A70C-8F98A42D2265}" type="datetimeFigureOut">
              <a:rPr lang="en-US" smtClean="0"/>
              <a:t>5/4/2023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B5E0AC-534D-4E4E-90A8-08199E4C295B}" type="slidenum">
              <a:rPr lang="en-US" smtClean="0"/>
              <a:t>‹#›</a:t>
            </a:fld>
            <a:endParaRPr lang="en-US"/>
          </a:p>
        </p:txBody>
      </p:sp>
    </p:spTree>
    <p:extLst>
      <p:ext uri="{BB962C8B-B14F-4D97-AF65-F5344CB8AC3E}">
        <p14:creationId xmlns:p14="http://schemas.microsoft.com/office/powerpoint/2010/main" val="387365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3CD1BC8-73B0-4EA8-A70C-8F98A42D2265}" type="datetimeFigureOut">
              <a:rPr lang="en-US" smtClean="0"/>
              <a:t>5/4/2023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B5E0AC-534D-4E4E-90A8-08199E4C295B}" type="slidenum">
              <a:rPr lang="en-US" smtClean="0"/>
              <a:t>‹#›</a:t>
            </a:fld>
            <a:endParaRPr lang="en-US"/>
          </a:p>
        </p:txBody>
      </p:sp>
    </p:spTree>
    <p:extLst>
      <p:ext uri="{BB962C8B-B14F-4D97-AF65-F5344CB8AC3E}">
        <p14:creationId xmlns:p14="http://schemas.microsoft.com/office/powerpoint/2010/main" val="618710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3CD1BC8-73B0-4EA8-A70C-8F98A42D2265}" type="datetimeFigureOut">
              <a:rPr lang="en-US" smtClean="0"/>
              <a:t>5/4/2023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B5E0AC-534D-4E4E-90A8-08199E4C295B}" type="slidenum">
              <a:rPr lang="en-US" smtClean="0"/>
              <a:t>‹#›</a:t>
            </a:fld>
            <a:endParaRPr lang="en-US"/>
          </a:p>
        </p:txBody>
      </p:sp>
    </p:spTree>
    <p:extLst>
      <p:ext uri="{BB962C8B-B14F-4D97-AF65-F5344CB8AC3E}">
        <p14:creationId xmlns:p14="http://schemas.microsoft.com/office/powerpoint/2010/main" val="478755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3CD1BC8-73B0-4EA8-A70C-8F98A42D2265}" type="datetimeFigureOut">
              <a:rPr lang="en-US" smtClean="0"/>
              <a:t>5/4/2023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B5E0AC-534D-4E4E-90A8-08199E4C295B}" type="slidenum">
              <a:rPr lang="en-US" smtClean="0"/>
              <a:t>‹#›</a:t>
            </a:fld>
            <a:endParaRPr lang="en-US"/>
          </a:p>
        </p:txBody>
      </p:sp>
    </p:spTree>
    <p:extLst>
      <p:ext uri="{BB962C8B-B14F-4D97-AF65-F5344CB8AC3E}">
        <p14:creationId xmlns:p14="http://schemas.microsoft.com/office/powerpoint/2010/main" val="1179794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3CD1BC8-73B0-4EA8-A70C-8F98A42D2265}" type="datetimeFigureOut">
              <a:rPr lang="en-US" smtClean="0"/>
              <a:t>5/4/2023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B5E0AC-534D-4E4E-90A8-08199E4C295B}" type="slidenum">
              <a:rPr lang="en-US" smtClean="0"/>
              <a:t>‹#›</a:t>
            </a:fld>
            <a:endParaRPr lang="en-US"/>
          </a:p>
        </p:txBody>
      </p:sp>
    </p:spTree>
    <p:extLst>
      <p:ext uri="{BB962C8B-B14F-4D97-AF65-F5344CB8AC3E}">
        <p14:creationId xmlns:p14="http://schemas.microsoft.com/office/powerpoint/2010/main" val="3293267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CD1BC8-73B0-4EA8-A70C-8F98A42D2265}" type="datetimeFigureOut">
              <a:rPr lang="en-US" smtClean="0"/>
              <a:t>5/4/2023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B5E0AC-534D-4E4E-90A8-08199E4C295B}" type="slidenum">
              <a:rPr lang="en-US" smtClean="0"/>
              <a:t>‹#›</a:t>
            </a:fld>
            <a:endParaRPr lang="en-US"/>
          </a:p>
        </p:txBody>
      </p:sp>
    </p:spTree>
    <p:extLst>
      <p:ext uri="{BB962C8B-B14F-4D97-AF65-F5344CB8AC3E}">
        <p14:creationId xmlns:p14="http://schemas.microsoft.com/office/powerpoint/2010/main" val="1125695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3CD1BC8-73B0-4EA8-A70C-8F98A42D2265}" type="datetimeFigureOut">
              <a:rPr lang="en-US" smtClean="0"/>
              <a:t>5/4/2023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B5E0AC-534D-4E4E-90A8-08199E4C295B}" type="slidenum">
              <a:rPr lang="en-US" smtClean="0"/>
              <a:t>‹#›</a:t>
            </a:fld>
            <a:endParaRPr lang="en-US"/>
          </a:p>
        </p:txBody>
      </p:sp>
    </p:spTree>
    <p:extLst>
      <p:ext uri="{BB962C8B-B14F-4D97-AF65-F5344CB8AC3E}">
        <p14:creationId xmlns:p14="http://schemas.microsoft.com/office/powerpoint/2010/main" val="28644318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3CD1BC8-73B0-4EA8-A70C-8F98A42D2265}" type="datetimeFigureOut">
              <a:rPr lang="en-US" smtClean="0"/>
              <a:t>5/4/2023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B5E0AC-534D-4E4E-90A8-08199E4C295B}" type="slidenum">
              <a:rPr lang="en-US" smtClean="0"/>
              <a:t>‹#›</a:t>
            </a:fld>
            <a:endParaRPr lang="en-US"/>
          </a:p>
        </p:txBody>
      </p:sp>
    </p:spTree>
    <p:extLst>
      <p:ext uri="{BB962C8B-B14F-4D97-AF65-F5344CB8AC3E}">
        <p14:creationId xmlns:p14="http://schemas.microsoft.com/office/powerpoint/2010/main" val="15620853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CD1BC8-73B0-4EA8-A70C-8F98A42D2265}" type="datetimeFigureOut">
              <a:rPr lang="en-US" smtClean="0"/>
              <a:t>5/4/2023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B5E0AC-534D-4E4E-90A8-08199E4C295B}" type="slidenum">
              <a:rPr lang="en-US" smtClean="0"/>
              <a:t>‹#›</a:t>
            </a:fld>
            <a:endParaRPr lang="en-US"/>
          </a:p>
        </p:txBody>
      </p:sp>
    </p:spTree>
    <p:extLst>
      <p:ext uri="{BB962C8B-B14F-4D97-AF65-F5344CB8AC3E}">
        <p14:creationId xmlns:p14="http://schemas.microsoft.com/office/powerpoint/2010/main" val="3129267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CD1BC8-73B0-4EA8-A70C-8F98A42D2265}" type="datetimeFigureOut">
              <a:rPr lang="en-US" smtClean="0"/>
              <a:t>5/4/2023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B5E0AC-534D-4E4E-90A8-08199E4C295B}" type="slidenum">
              <a:rPr lang="en-US" smtClean="0"/>
              <a:t>‹#›</a:t>
            </a:fld>
            <a:endParaRPr lang="en-US"/>
          </a:p>
        </p:txBody>
      </p:sp>
    </p:spTree>
    <p:extLst>
      <p:ext uri="{BB962C8B-B14F-4D97-AF65-F5344CB8AC3E}">
        <p14:creationId xmlns:p14="http://schemas.microsoft.com/office/powerpoint/2010/main" val="621381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CD1BC8-73B0-4EA8-A70C-8F98A42D2265}" type="datetimeFigureOut">
              <a:rPr lang="en-US" smtClean="0"/>
              <a:t>5/4/2023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B5E0AC-534D-4E4E-90A8-08199E4C295B}" type="slidenum">
              <a:rPr lang="en-US" smtClean="0"/>
              <a:t>‹#›</a:t>
            </a:fld>
            <a:endParaRPr lang="en-US"/>
          </a:p>
        </p:txBody>
      </p:sp>
    </p:spTree>
    <p:extLst>
      <p:ext uri="{BB962C8B-B14F-4D97-AF65-F5344CB8AC3E}">
        <p14:creationId xmlns:p14="http://schemas.microsoft.com/office/powerpoint/2010/main" val="37308664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tiff"/></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tiff"/></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997382"/>
          </a:xfrm>
        </p:spPr>
        <p:txBody>
          <a:bodyPr/>
          <a:lstStyle/>
          <a:p>
            <a:r>
              <a:rPr lang="en-US" dirty="0"/>
              <a:t>How Safe is Our School?</a:t>
            </a:r>
          </a:p>
        </p:txBody>
      </p:sp>
      <p:sp>
        <p:nvSpPr>
          <p:cNvPr id="3" name="Subtitle 2"/>
          <p:cNvSpPr>
            <a:spLocks noGrp="1"/>
          </p:cNvSpPr>
          <p:nvPr>
            <p:ph type="subTitle" idx="1"/>
          </p:nvPr>
        </p:nvSpPr>
        <p:spPr/>
        <p:txBody>
          <a:bodyPr>
            <a:normAutofit/>
          </a:bodyPr>
          <a:lstStyle/>
          <a:p>
            <a:r>
              <a:rPr lang="en-US" sz="5400" dirty="0"/>
              <a:t>School Safety and Climate</a:t>
            </a:r>
          </a:p>
        </p:txBody>
      </p:sp>
      <p:sp>
        <p:nvSpPr>
          <p:cNvPr id="7" name="Rectangle 6">
            <a:extLst>
              <a:ext uri="{FF2B5EF4-FFF2-40B4-BE49-F238E27FC236}">
                <a16:creationId xmlns:a16="http://schemas.microsoft.com/office/drawing/2014/main" id="{29AAE499-C34C-0D41-A4D2-1D8BE6DC84ED}"/>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6049103B-DAE4-8343-9441-035E045F3F1A}"/>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Content Placeholder 12" descr="Logo&#10;&#10;Description automatically generated">
            <a:extLst>
              <a:ext uri="{FF2B5EF4-FFF2-40B4-BE49-F238E27FC236}">
                <a16:creationId xmlns:a16="http://schemas.microsoft.com/office/drawing/2014/main" id="{79CC4807-1877-7247-8C18-BBF9D4061B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pic>
        <p:nvPicPr>
          <p:cNvPr id="4" name="Picture 3">
            <a:extLst>
              <a:ext uri="{FF2B5EF4-FFF2-40B4-BE49-F238E27FC236}">
                <a16:creationId xmlns:a16="http://schemas.microsoft.com/office/drawing/2014/main" id="{5730F613-9E6A-D148-A0E3-338D680DE15C}"/>
              </a:ext>
            </a:extLst>
          </p:cNvPr>
          <p:cNvPicPr>
            <a:picLocks noChangeAspect="1"/>
          </p:cNvPicPr>
          <p:nvPr/>
        </p:nvPicPr>
        <p:blipFill>
          <a:blip r:embed="rId4"/>
          <a:stretch>
            <a:fillRect/>
          </a:stretch>
        </p:blipFill>
        <p:spPr>
          <a:xfrm>
            <a:off x="5130026" y="2181441"/>
            <a:ext cx="1485900" cy="1358900"/>
          </a:xfrm>
          <a:prstGeom prst="rect">
            <a:avLst/>
          </a:prstGeom>
        </p:spPr>
      </p:pic>
    </p:spTree>
    <p:extLst>
      <p:ext uri="{BB962C8B-B14F-4D97-AF65-F5344CB8AC3E}">
        <p14:creationId xmlns:p14="http://schemas.microsoft.com/office/powerpoint/2010/main" val="3177177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0718057-95D9-FCA1-E772-9CDDCF963139}"/>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E920FAEF-A769-0679-BB81-7FC15C27AE64}"/>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Content Placeholder 12" descr="Logo&#10;&#10;Description automatically generated">
            <a:extLst>
              <a:ext uri="{FF2B5EF4-FFF2-40B4-BE49-F238E27FC236}">
                <a16:creationId xmlns:a16="http://schemas.microsoft.com/office/drawing/2014/main" id="{3642EE99-0A6F-4DE3-24F8-92D7BC93F6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pic>
        <p:nvPicPr>
          <p:cNvPr id="5" name="Content Placeholder 4" descr="Table&#10;&#10;Description automatically generated">
            <a:extLst>
              <a:ext uri="{FF2B5EF4-FFF2-40B4-BE49-F238E27FC236}">
                <a16:creationId xmlns:a16="http://schemas.microsoft.com/office/drawing/2014/main" id="{278BD8A8-AF16-8F4C-A8C9-1C4910398BB7}"/>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514161" y="434036"/>
            <a:ext cx="8729223" cy="5989927"/>
          </a:xfrm>
        </p:spPr>
      </p:pic>
    </p:spTree>
    <p:extLst>
      <p:ext uri="{BB962C8B-B14F-4D97-AF65-F5344CB8AC3E}">
        <p14:creationId xmlns:p14="http://schemas.microsoft.com/office/powerpoint/2010/main" val="173578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the climate in a school?</a:t>
            </a:r>
          </a:p>
        </p:txBody>
      </p:sp>
      <p:sp>
        <p:nvSpPr>
          <p:cNvPr id="3" name="Content Placeholder 2"/>
          <p:cNvSpPr>
            <a:spLocks noGrp="1"/>
          </p:cNvSpPr>
          <p:nvPr>
            <p:ph idx="1"/>
          </p:nvPr>
        </p:nvSpPr>
        <p:spPr/>
        <p:txBody>
          <a:bodyPr/>
          <a:lstStyle/>
          <a:p>
            <a:pPr marL="0" indent="0">
              <a:buNone/>
            </a:pPr>
            <a:r>
              <a:rPr lang="en-US" dirty="0"/>
              <a:t>Climate is the quality of school life.  It reflects the </a:t>
            </a:r>
          </a:p>
          <a:p>
            <a:r>
              <a:rPr lang="en-US" dirty="0"/>
              <a:t>	Norms</a:t>
            </a:r>
          </a:p>
          <a:p>
            <a:r>
              <a:rPr lang="en-US" dirty="0"/>
              <a:t>	Goals</a:t>
            </a:r>
          </a:p>
          <a:p>
            <a:r>
              <a:rPr lang="en-US" dirty="0"/>
              <a:t>	Values </a:t>
            </a:r>
          </a:p>
          <a:p>
            <a:r>
              <a:rPr lang="en-US" dirty="0"/>
              <a:t>	Relationships</a:t>
            </a:r>
          </a:p>
          <a:p>
            <a:r>
              <a:rPr lang="en-US" dirty="0"/>
              <a:t>	Teaching practices</a:t>
            </a:r>
          </a:p>
          <a:p>
            <a:r>
              <a:rPr lang="en-US" dirty="0"/>
              <a:t>	Discipline practices</a:t>
            </a:r>
          </a:p>
          <a:p>
            <a:r>
              <a:rPr lang="en-US" dirty="0"/>
              <a:t>	Organizational structures</a:t>
            </a:r>
          </a:p>
        </p:txBody>
      </p:sp>
      <p:sp>
        <p:nvSpPr>
          <p:cNvPr id="6" name="Rectangle 5">
            <a:extLst>
              <a:ext uri="{FF2B5EF4-FFF2-40B4-BE49-F238E27FC236}">
                <a16:creationId xmlns:a16="http://schemas.microsoft.com/office/drawing/2014/main" id="{7A4584B1-0077-754C-8F25-BCF1879CA3F8}"/>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20662362-2182-5E4E-B651-C71C33721C24}"/>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Content Placeholder 12" descr="Logo&#10;&#10;Description automatically generated">
            <a:extLst>
              <a:ext uri="{FF2B5EF4-FFF2-40B4-BE49-F238E27FC236}">
                <a16:creationId xmlns:a16="http://schemas.microsoft.com/office/drawing/2014/main" id="{63BF3758-2FB8-E744-939C-1F4DA5D97C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pic>
        <p:nvPicPr>
          <p:cNvPr id="4" name="Picture 3" descr="A group of children looking at a computer&#10;&#10;Description automatically generated with medium confidence">
            <a:extLst>
              <a:ext uri="{FF2B5EF4-FFF2-40B4-BE49-F238E27FC236}">
                <a16:creationId xmlns:a16="http://schemas.microsoft.com/office/drawing/2014/main" id="{6933A9F0-450E-037A-4299-21ACB830EAF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0" y="2739141"/>
            <a:ext cx="4233872" cy="2822581"/>
          </a:xfrm>
          <a:prstGeom prst="rect">
            <a:avLst/>
          </a:prstGeom>
        </p:spPr>
      </p:pic>
    </p:spTree>
    <p:extLst>
      <p:ext uri="{BB962C8B-B14F-4D97-AF65-F5344CB8AC3E}">
        <p14:creationId xmlns:p14="http://schemas.microsoft.com/office/powerpoint/2010/main" val="3217226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kind of climate increases safety in a school?</a:t>
            </a:r>
          </a:p>
        </p:txBody>
      </p:sp>
      <p:sp>
        <p:nvSpPr>
          <p:cNvPr id="3" name="Content Placeholder 2"/>
          <p:cNvSpPr>
            <a:spLocks noGrp="1"/>
          </p:cNvSpPr>
          <p:nvPr>
            <p:ph idx="1"/>
          </p:nvPr>
        </p:nvSpPr>
        <p:spPr/>
        <p:txBody>
          <a:bodyPr/>
          <a:lstStyle/>
          <a:p>
            <a:pPr marL="0" indent="0">
              <a:buNone/>
            </a:pPr>
            <a:r>
              <a:rPr lang="en-US" dirty="0"/>
              <a:t>A Climate that</a:t>
            </a:r>
          </a:p>
          <a:p>
            <a:r>
              <a:rPr lang="en-US" dirty="0"/>
              <a:t>Supports students, staff and the community to feel connected to the school and participate in its major functions – teaching and learning. </a:t>
            </a:r>
          </a:p>
          <a:p>
            <a:r>
              <a:rPr lang="en-US" dirty="0"/>
              <a:t>Is free from threatening, violent or criminal behaviors</a:t>
            </a:r>
          </a:p>
          <a:p>
            <a:endParaRPr lang="en-US" dirty="0"/>
          </a:p>
        </p:txBody>
      </p:sp>
      <p:sp>
        <p:nvSpPr>
          <p:cNvPr id="4" name="Rectangle 3">
            <a:extLst>
              <a:ext uri="{FF2B5EF4-FFF2-40B4-BE49-F238E27FC236}">
                <a16:creationId xmlns:a16="http://schemas.microsoft.com/office/drawing/2014/main" id="{FB968A30-DC35-AA41-8A1C-840068CC9B5F}"/>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CBB60E99-5590-BE4C-866E-23A152C0C355}"/>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607EFB7D-641C-274B-A93F-530E33ED0A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grpSp>
        <p:nvGrpSpPr>
          <p:cNvPr id="7" name="Google Shape;126;p2">
            <a:extLst>
              <a:ext uri="{FF2B5EF4-FFF2-40B4-BE49-F238E27FC236}">
                <a16:creationId xmlns:a16="http://schemas.microsoft.com/office/drawing/2014/main" id="{9C102142-8F2A-C64B-530E-9927FAFC075D}"/>
              </a:ext>
            </a:extLst>
          </p:cNvPr>
          <p:cNvGrpSpPr/>
          <p:nvPr/>
        </p:nvGrpSpPr>
        <p:grpSpPr>
          <a:xfrm>
            <a:off x="3987496" y="3950590"/>
            <a:ext cx="3670127" cy="2741982"/>
            <a:chOff x="-132865" y="134890"/>
            <a:chExt cx="5071952" cy="3756400"/>
          </a:xfrm>
        </p:grpSpPr>
        <p:sp>
          <p:nvSpPr>
            <p:cNvPr id="8" name="Google Shape;127;p2">
              <a:extLst>
                <a:ext uri="{FF2B5EF4-FFF2-40B4-BE49-F238E27FC236}">
                  <a16:creationId xmlns:a16="http://schemas.microsoft.com/office/drawing/2014/main" id="{EA7ABBA9-E0F9-9178-B44A-217FB409D08B}"/>
                </a:ext>
              </a:extLst>
            </p:cNvPr>
            <p:cNvSpPr/>
            <p:nvPr/>
          </p:nvSpPr>
          <p:spPr>
            <a:xfrm>
              <a:off x="3113286" y="1102590"/>
              <a:ext cx="1825801" cy="182580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28;p2">
              <a:extLst>
                <a:ext uri="{FF2B5EF4-FFF2-40B4-BE49-F238E27FC236}">
                  <a16:creationId xmlns:a16="http://schemas.microsoft.com/office/drawing/2014/main" id="{A8A151BA-639D-38F0-66A4-F84E0FD388B8}"/>
                </a:ext>
              </a:extLst>
            </p:cNvPr>
            <p:cNvSpPr txBox="1"/>
            <p:nvPr/>
          </p:nvSpPr>
          <p:spPr>
            <a:xfrm>
              <a:off x="3113286" y="1102590"/>
              <a:ext cx="1825801" cy="1825801"/>
            </a:xfrm>
            <a:prstGeom prst="rect">
              <a:avLst/>
            </a:prstGeom>
            <a:noFill/>
            <a:ln>
              <a:noFill/>
            </a:ln>
          </p:spPr>
          <p:txBody>
            <a:bodyPr spcFirstLastPara="1" wrap="square" lIns="31750" tIns="31750" rIns="31750" bIns="31750" anchor="ctr" anchorCtr="0">
              <a:noAutofit/>
            </a:bodyPr>
            <a:lstStyle/>
            <a:p>
              <a:pPr marL="0" marR="0" lvl="0" indent="0" algn="ctr" rtl="0">
                <a:lnSpc>
                  <a:spcPct val="90000"/>
                </a:lnSpc>
                <a:spcBef>
                  <a:spcPts val="0"/>
                </a:spcBef>
                <a:spcAft>
                  <a:spcPts val="0"/>
                </a:spcAft>
                <a:buClr>
                  <a:schemeClr val="dk1"/>
                </a:buClr>
                <a:buSzPts val="2500"/>
                <a:buFont typeface="Gill Sans"/>
                <a:buNone/>
              </a:pPr>
              <a:r>
                <a:rPr lang="en-US" sz="2500" b="0" i="0" u="none" strike="noStrike" cap="none">
                  <a:solidFill>
                    <a:schemeClr val="dk1"/>
                  </a:solidFill>
                  <a:latin typeface="Gill Sans"/>
                  <a:ea typeface="Gill Sans"/>
                  <a:cs typeface="Gill Sans"/>
                  <a:sym typeface="Gill Sans"/>
                </a:rPr>
                <a:t>Safe</a:t>
              </a:r>
              <a:endParaRPr/>
            </a:p>
          </p:txBody>
        </p:sp>
        <p:sp>
          <p:nvSpPr>
            <p:cNvPr id="10" name="Google Shape;129;p2">
              <a:extLst>
                <a:ext uri="{FF2B5EF4-FFF2-40B4-BE49-F238E27FC236}">
                  <a16:creationId xmlns:a16="http://schemas.microsoft.com/office/drawing/2014/main" id="{020FDC98-AFB9-D675-5AD1-03F8D41E3E3D}"/>
                </a:ext>
              </a:extLst>
            </p:cNvPr>
            <p:cNvSpPr/>
            <p:nvPr/>
          </p:nvSpPr>
          <p:spPr>
            <a:xfrm>
              <a:off x="660289" y="139692"/>
              <a:ext cx="3751598" cy="3751598"/>
            </a:xfrm>
            <a:custGeom>
              <a:avLst/>
              <a:gdLst/>
              <a:ahLst/>
              <a:cxnLst/>
              <a:rect l="l" t="t" r="r" b="b"/>
              <a:pathLst>
                <a:path w="120000" h="120000" extrusionOk="0">
                  <a:moveTo>
                    <a:pt x="101421" y="92107"/>
                  </a:moveTo>
                  <a:lnTo>
                    <a:pt x="101421" y="92107"/>
                  </a:lnTo>
                  <a:cubicBezTo>
                    <a:pt x="91090" y="105435"/>
                    <a:pt x="74976" y="112978"/>
                    <a:pt x="58124" y="112374"/>
                  </a:cubicBezTo>
                  <a:cubicBezTo>
                    <a:pt x="41271" y="111770"/>
                    <a:pt x="25739" y="103094"/>
                    <a:pt x="16388" y="89061"/>
                  </a:cubicBezTo>
                  <a:lnTo>
                    <a:pt x="9519" y="92048"/>
                  </a:lnTo>
                  <a:lnTo>
                    <a:pt x="17163" y="78631"/>
                  </a:lnTo>
                  <a:lnTo>
                    <a:pt x="33887" y="81450"/>
                  </a:lnTo>
                  <a:lnTo>
                    <a:pt x="27045" y="84425"/>
                  </a:lnTo>
                  <a:cubicBezTo>
                    <a:pt x="34690" y="94739"/>
                    <a:pt x="46721" y="100879"/>
                    <a:pt x="59558" y="101017"/>
                  </a:cubicBezTo>
                  <a:cubicBezTo>
                    <a:pt x="72394" y="101156"/>
                    <a:pt x="84555" y="95277"/>
                    <a:pt x="92420" y="85130"/>
                  </a:cubicBezTo>
                  <a:close/>
                </a:path>
              </a:pathLst>
            </a:custGeom>
            <a:solidFill>
              <a:srgbClr val="19969C"/>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30;p2">
              <a:extLst>
                <a:ext uri="{FF2B5EF4-FFF2-40B4-BE49-F238E27FC236}">
                  <a16:creationId xmlns:a16="http://schemas.microsoft.com/office/drawing/2014/main" id="{F2840C61-F629-2A0B-4EA3-83B4CA62B536}"/>
                </a:ext>
              </a:extLst>
            </p:cNvPr>
            <p:cNvSpPr/>
            <p:nvPr/>
          </p:nvSpPr>
          <p:spPr>
            <a:xfrm>
              <a:off x="-132865" y="1421174"/>
              <a:ext cx="2357711" cy="118863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31;p2">
              <a:extLst>
                <a:ext uri="{FF2B5EF4-FFF2-40B4-BE49-F238E27FC236}">
                  <a16:creationId xmlns:a16="http://schemas.microsoft.com/office/drawing/2014/main" id="{A0CD3E77-78C3-12BB-EB08-540AC1085FE3}"/>
                </a:ext>
              </a:extLst>
            </p:cNvPr>
            <p:cNvSpPr txBox="1"/>
            <p:nvPr/>
          </p:nvSpPr>
          <p:spPr>
            <a:xfrm>
              <a:off x="-132865" y="1421174"/>
              <a:ext cx="2357711" cy="1188633"/>
            </a:xfrm>
            <a:prstGeom prst="rect">
              <a:avLst/>
            </a:prstGeom>
            <a:noFill/>
            <a:ln>
              <a:noFill/>
            </a:ln>
          </p:spPr>
          <p:txBody>
            <a:bodyPr spcFirstLastPara="1" wrap="square" lIns="31750" tIns="31750" rIns="31750" bIns="31750" anchor="ctr" anchorCtr="0">
              <a:noAutofit/>
            </a:bodyPr>
            <a:lstStyle/>
            <a:p>
              <a:pPr marL="0" marR="0" lvl="0" indent="0" algn="ctr" rtl="0">
                <a:lnSpc>
                  <a:spcPct val="90000"/>
                </a:lnSpc>
                <a:spcBef>
                  <a:spcPts val="0"/>
                </a:spcBef>
                <a:spcAft>
                  <a:spcPts val="0"/>
                </a:spcAft>
                <a:buClr>
                  <a:schemeClr val="dk1"/>
                </a:buClr>
                <a:buSzPts val="2500"/>
                <a:buFont typeface="Gill Sans"/>
                <a:buNone/>
              </a:pPr>
              <a:r>
                <a:rPr lang="en-US" sz="2500" b="0" i="0" u="none" strike="noStrike" cap="none">
                  <a:solidFill>
                    <a:schemeClr val="dk1"/>
                  </a:solidFill>
                  <a:latin typeface="Gill Sans"/>
                  <a:ea typeface="Gill Sans"/>
                  <a:cs typeface="Gill Sans"/>
                  <a:sym typeface="Gill Sans"/>
                </a:rPr>
                <a:t>Connected</a:t>
              </a:r>
              <a:endParaRPr/>
            </a:p>
          </p:txBody>
        </p:sp>
        <p:sp>
          <p:nvSpPr>
            <p:cNvPr id="13" name="Google Shape;132;p2">
              <a:extLst>
                <a:ext uri="{FF2B5EF4-FFF2-40B4-BE49-F238E27FC236}">
                  <a16:creationId xmlns:a16="http://schemas.microsoft.com/office/drawing/2014/main" id="{33ED4869-C07E-B3F8-C93F-76F992FDB407}"/>
                </a:ext>
              </a:extLst>
            </p:cNvPr>
            <p:cNvSpPr/>
            <p:nvPr/>
          </p:nvSpPr>
          <p:spPr>
            <a:xfrm>
              <a:off x="658263" y="134890"/>
              <a:ext cx="3751598" cy="3751598"/>
            </a:xfrm>
            <a:custGeom>
              <a:avLst/>
              <a:gdLst/>
              <a:ahLst/>
              <a:cxnLst/>
              <a:rect l="l" t="t" r="r" b="b"/>
              <a:pathLst>
                <a:path w="120000" h="120000" extrusionOk="0">
                  <a:moveTo>
                    <a:pt x="11941" y="39098"/>
                  </a:moveTo>
                  <a:lnTo>
                    <a:pt x="11941" y="39098"/>
                  </a:lnTo>
                  <a:cubicBezTo>
                    <a:pt x="18667" y="23634"/>
                    <a:pt x="32423" y="12351"/>
                    <a:pt x="48904" y="8780"/>
                  </a:cubicBezTo>
                  <a:cubicBezTo>
                    <a:pt x="65385" y="5210"/>
                    <a:pt x="82577" y="9789"/>
                    <a:pt x="95100" y="21083"/>
                  </a:cubicBezTo>
                  <a:lnTo>
                    <a:pt x="101020" y="16494"/>
                  </a:lnTo>
                  <a:lnTo>
                    <a:pt x="96921" y="31381"/>
                  </a:lnTo>
                  <a:lnTo>
                    <a:pt x="80018" y="32774"/>
                  </a:lnTo>
                  <a:lnTo>
                    <a:pt x="85914" y="28203"/>
                  </a:lnTo>
                  <a:lnTo>
                    <a:pt x="85914" y="28203"/>
                  </a:lnTo>
                  <a:cubicBezTo>
                    <a:pt x="75963" y="20093"/>
                    <a:pt x="62789" y="17109"/>
                    <a:pt x="50315" y="20140"/>
                  </a:cubicBezTo>
                  <a:cubicBezTo>
                    <a:pt x="37840" y="23171"/>
                    <a:pt x="27504" y="31867"/>
                    <a:pt x="22384" y="43640"/>
                  </a:cubicBezTo>
                  <a:close/>
                </a:path>
              </a:pathLst>
            </a:custGeom>
            <a:solidFill>
              <a:srgbClr val="5489B9"/>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7499890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17" y="165428"/>
            <a:ext cx="10515600" cy="1325563"/>
          </a:xfrm>
        </p:spPr>
        <p:txBody>
          <a:bodyPr/>
          <a:lstStyle/>
          <a:p>
            <a:r>
              <a:rPr lang="en-US" dirty="0"/>
              <a:t>What do students say makes a school safe? </a:t>
            </a:r>
          </a:p>
        </p:txBody>
      </p:sp>
      <p:sp>
        <p:nvSpPr>
          <p:cNvPr id="7" name="Rectangle 6">
            <a:extLst>
              <a:ext uri="{FF2B5EF4-FFF2-40B4-BE49-F238E27FC236}">
                <a16:creationId xmlns:a16="http://schemas.microsoft.com/office/drawing/2014/main" id="{D4C10850-1A5D-6D40-A506-C23236DAC3D2}"/>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8001E54B-3C66-C14D-9667-644CF9AE7F9D}"/>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Content Placeholder 12" descr="Logo&#10;&#10;Description automatically generated">
            <a:extLst>
              <a:ext uri="{FF2B5EF4-FFF2-40B4-BE49-F238E27FC236}">
                <a16:creationId xmlns:a16="http://schemas.microsoft.com/office/drawing/2014/main" id="{0228FCDE-5277-7D4D-94A5-58E81C20F6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pic>
        <p:nvPicPr>
          <p:cNvPr id="15" name="Picture 14" descr="A group of people holding umbrellas&#10;&#10;Description automatically generated with low confidence">
            <a:extLst>
              <a:ext uri="{FF2B5EF4-FFF2-40B4-BE49-F238E27FC236}">
                <a16:creationId xmlns:a16="http://schemas.microsoft.com/office/drawing/2014/main" id="{C2E3CF3A-EC62-ADB0-FCBE-36FC83FA91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4739" y="1308779"/>
            <a:ext cx="11311163" cy="4569799"/>
          </a:xfrm>
          <a:prstGeom prst="rect">
            <a:avLst/>
          </a:prstGeom>
        </p:spPr>
      </p:pic>
      <p:sp>
        <p:nvSpPr>
          <p:cNvPr id="16" name="TextBox 15">
            <a:extLst>
              <a:ext uri="{FF2B5EF4-FFF2-40B4-BE49-F238E27FC236}">
                <a16:creationId xmlns:a16="http://schemas.microsoft.com/office/drawing/2014/main" id="{3231B06A-3319-663F-4568-6CE5837ABD92}"/>
              </a:ext>
            </a:extLst>
          </p:cNvPr>
          <p:cNvSpPr txBox="1"/>
          <p:nvPr/>
        </p:nvSpPr>
        <p:spPr>
          <a:xfrm>
            <a:off x="7540831" y="2329036"/>
            <a:ext cx="1884576" cy="1264642"/>
          </a:xfrm>
          <a:prstGeom prst="rect">
            <a:avLst/>
          </a:prstGeom>
          <a:noFill/>
        </p:spPr>
        <p:txBody>
          <a:bodyPr wrap="square" rtlCol="0">
            <a:spAutoFit/>
          </a:bodyPr>
          <a:lstStyle/>
          <a:p>
            <a:pPr marL="0" marR="0" indent="0" algn="ctr">
              <a:lnSpc>
                <a:spcPct val="107000"/>
              </a:lnSpc>
              <a:spcBef>
                <a:spcPts val="0"/>
              </a:spcBef>
              <a:spcAft>
                <a:spcPts val="800"/>
              </a:spcAft>
              <a:buNone/>
            </a:pPr>
            <a:r>
              <a:rPr lang="en-US" sz="1800" b="1" dirty="0">
                <a:effectLst/>
                <a:ea typeface="Calibri" panose="020F0502020204030204" pitchFamily="34" charset="0"/>
                <a:cs typeface="Times New Roman" panose="02020603050405020304" pitchFamily="18" charset="0"/>
              </a:rPr>
              <a:t>When students don’t fight or damage the school</a:t>
            </a:r>
            <a:endParaRPr lang="en-US" sz="1800" dirty="0">
              <a:effectLst/>
              <a:ea typeface="Calibri" panose="020F0502020204030204" pitchFamily="34" charset="0"/>
              <a:cs typeface="Times New Roman" panose="02020603050405020304" pitchFamily="18" charset="0"/>
            </a:endParaRPr>
          </a:p>
        </p:txBody>
      </p:sp>
      <p:sp>
        <p:nvSpPr>
          <p:cNvPr id="17" name="TextBox 16">
            <a:extLst>
              <a:ext uri="{FF2B5EF4-FFF2-40B4-BE49-F238E27FC236}">
                <a16:creationId xmlns:a16="http://schemas.microsoft.com/office/drawing/2014/main" id="{6862B9A4-0C5C-34D4-7629-AB4B4694F7D5}"/>
              </a:ext>
            </a:extLst>
          </p:cNvPr>
          <p:cNvSpPr txBox="1"/>
          <p:nvPr/>
        </p:nvSpPr>
        <p:spPr>
          <a:xfrm>
            <a:off x="3389453" y="1891746"/>
            <a:ext cx="1448789" cy="1561005"/>
          </a:xfrm>
          <a:prstGeom prst="rect">
            <a:avLst/>
          </a:prstGeom>
          <a:noFill/>
        </p:spPr>
        <p:txBody>
          <a:bodyPr wrap="square" rtlCol="0">
            <a:spAutoFit/>
          </a:bodyPr>
          <a:lstStyle/>
          <a:p>
            <a:pPr marL="0" marR="0" algn="ctr">
              <a:lnSpc>
                <a:spcPct val="107000"/>
              </a:lnSpc>
              <a:spcBef>
                <a:spcPts val="0"/>
              </a:spcBef>
              <a:spcAft>
                <a:spcPts val="800"/>
              </a:spcAft>
            </a:pPr>
            <a:r>
              <a:rPr lang="en-US" sz="1800" b="1" dirty="0">
                <a:effectLst/>
                <a:ea typeface="Calibri" panose="020F0502020204030204" pitchFamily="34" charset="0"/>
                <a:cs typeface="Times New Roman" panose="02020603050405020304" pitchFamily="18" charset="0"/>
              </a:rPr>
              <a:t>When students behave and follow the rules</a:t>
            </a:r>
            <a:endParaRPr lang="en-US" sz="1800" dirty="0">
              <a:effectLst/>
              <a:ea typeface="Calibri" panose="020F0502020204030204" pitchFamily="34" charset="0"/>
              <a:cs typeface="Times New Roman" panose="02020603050405020304" pitchFamily="18" charset="0"/>
            </a:endParaRPr>
          </a:p>
        </p:txBody>
      </p:sp>
      <p:sp>
        <p:nvSpPr>
          <p:cNvPr id="19" name="TextBox 18">
            <a:extLst>
              <a:ext uri="{FF2B5EF4-FFF2-40B4-BE49-F238E27FC236}">
                <a16:creationId xmlns:a16="http://schemas.microsoft.com/office/drawing/2014/main" id="{591DE217-518A-F26A-D9BA-2A73AD64704A}"/>
              </a:ext>
            </a:extLst>
          </p:cNvPr>
          <p:cNvSpPr txBox="1"/>
          <p:nvPr/>
        </p:nvSpPr>
        <p:spPr>
          <a:xfrm>
            <a:off x="784498" y="2188109"/>
            <a:ext cx="2265196" cy="1264642"/>
          </a:xfrm>
          <a:prstGeom prst="rect">
            <a:avLst/>
          </a:prstGeom>
          <a:noFill/>
        </p:spPr>
        <p:txBody>
          <a:bodyPr wrap="square">
            <a:spAutoFit/>
          </a:bodyPr>
          <a:lstStyle/>
          <a:p>
            <a:pPr marL="0" marR="0" algn="ctr">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When I can talk to a trusted adult about safety problems or concerns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TextBox 19">
            <a:extLst>
              <a:ext uri="{FF2B5EF4-FFF2-40B4-BE49-F238E27FC236}">
                <a16:creationId xmlns:a16="http://schemas.microsoft.com/office/drawing/2014/main" id="{4E4090E3-A98E-8CA2-689B-8AEEE71E9110}"/>
              </a:ext>
            </a:extLst>
          </p:cNvPr>
          <p:cNvSpPr txBox="1"/>
          <p:nvPr/>
        </p:nvSpPr>
        <p:spPr>
          <a:xfrm>
            <a:off x="5437265" y="2039927"/>
            <a:ext cx="2152001" cy="1264642"/>
          </a:xfrm>
          <a:prstGeom prst="rect">
            <a:avLst/>
          </a:prstGeom>
          <a:noFill/>
        </p:spPr>
        <p:txBody>
          <a:bodyPr wrap="square" rtlCol="0">
            <a:spAutoFit/>
          </a:bodyPr>
          <a:lstStyle/>
          <a:p>
            <a:pPr marL="0" marR="0" algn="ctr">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When I can participate in school activities without being made fun of</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1" name="TextBox 20">
            <a:extLst>
              <a:ext uri="{FF2B5EF4-FFF2-40B4-BE49-F238E27FC236}">
                <a16:creationId xmlns:a16="http://schemas.microsoft.com/office/drawing/2014/main" id="{9D09A0E6-D096-F2B3-99B0-4E7F9D54ABDD}"/>
              </a:ext>
            </a:extLst>
          </p:cNvPr>
          <p:cNvSpPr txBox="1"/>
          <p:nvPr/>
        </p:nvSpPr>
        <p:spPr>
          <a:xfrm>
            <a:off x="10058400" y="2188109"/>
            <a:ext cx="1293917" cy="1561005"/>
          </a:xfrm>
          <a:prstGeom prst="rect">
            <a:avLst/>
          </a:prstGeom>
          <a:noFill/>
        </p:spPr>
        <p:txBody>
          <a:bodyPr wrap="square" rtlCol="0">
            <a:spAutoFit/>
          </a:bodyPr>
          <a:lstStyle/>
          <a:p>
            <a:pPr marL="0" marR="0" algn="ctr">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When I feel connected to teachers and other students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21636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Why focus on climate as the foundation for safety?</a:t>
            </a:r>
          </a:p>
        </p:txBody>
      </p:sp>
      <p:sp>
        <p:nvSpPr>
          <p:cNvPr id="3" name="Content Placeholder 2"/>
          <p:cNvSpPr>
            <a:spLocks noGrp="1"/>
          </p:cNvSpPr>
          <p:nvPr>
            <p:ph idx="1"/>
          </p:nvPr>
        </p:nvSpPr>
        <p:spPr/>
        <p:txBody>
          <a:bodyPr/>
          <a:lstStyle/>
          <a:p>
            <a:r>
              <a:rPr lang="en-US" dirty="0"/>
              <a:t>Optional learning requires students to feel </a:t>
            </a:r>
            <a:r>
              <a:rPr lang="en-US" u="sng" dirty="0"/>
              <a:t>safe</a:t>
            </a:r>
            <a:r>
              <a:rPr lang="en-US" dirty="0"/>
              <a:t> in their environment</a:t>
            </a:r>
          </a:p>
          <a:p>
            <a:r>
              <a:rPr lang="en-US" dirty="0"/>
              <a:t>Everyday actions in school can make a student feel safe or unsafe.  </a:t>
            </a:r>
          </a:p>
          <a:p>
            <a:r>
              <a:rPr lang="en-US" dirty="0"/>
              <a:t>A negative climate can come from harassment, fights, substance use, rude or mean behavior.</a:t>
            </a:r>
          </a:p>
        </p:txBody>
      </p:sp>
      <p:sp>
        <p:nvSpPr>
          <p:cNvPr id="4" name="Rectangle 3">
            <a:extLst>
              <a:ext uri="{FF2B5EF4-FFF2-40B4-BE49-F238E27FC236}">
                <a16:creationId xmlns:a16="http://schemas.microsoft.com/office/drawing/2014/main" id="{EEFBE145-182E-9D47-A714-FA04568BC18F}"/>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DFBF67A4-3A83-B74D-B19F-8D3669746F05}"/>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189E038E-79F6-4D46-B206-6E8B8A6585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pic>
        <p:nvPicPr>
          <p:cNvPr id="7" name="Picture 6" descr="A group of people walking&#10;&#10;Description automatically generated with medium confidence">
            <a:extLst>
              <a:ext uri="{FF2B5EF4-FFF2-40B4-BE49-F238E27FC236}">
                <a16:creationId xmlns:a16="http://schemas.microsoft.com/office/drawing/2014/main" id="{40A8ED14-9C8A-80FF-26D8-CA2B039AD98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44923" y="3683622"/>
            <a:ext cx="4513426" cy="3008950"/>
          </a:xfrm>
          <a:prstGeom prst="rect">
            <a:avLst/>
          </a:prstGeom>
        </p:spPr>
      </p:pic>
    </p:spTree>
    <p:extLst>
      <p:ext uri="{BB962C8B-B14F-4D97-AF65-F5344CB8AC3E}">
        <p14:creationId xmlns:p14="http://schemas.microsoft.com/office/powerpoint/2010/main" val="6791705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oup of people shaking hands&#10;&#10;Description automatically generated with low confidence">
            <a:extLst>
              <a:ext uri="{FF2B5EF4-FFF2-40B4-BE49-F238E27FC236}">
                <a16:creationId xmlns:a16="http://schemas.microsoft.com/office/drawing/2014/main" id="{788BCF96-D5F3-6692-3442-F9303D2801EF}"/>
              </a:ext>
            </a:extLst>
          </p:cNvPr>
          <p:cNvPicPr>
            <a:picLocks noChangeAspect="1"/>
          </p:cNvPicPr>
          <p:nvPr/>
        </p:nvPicPr>
        <p:blipFill>
          <a:blip r:embed="rId3" cstate="print">
            <a:alphaModFix amt="35000"/>
            <a:extLst>
              <a:ext uri="{28A0092B-C50C-407E-A947-70E740481C1C}">
                <a14:useLocalDpi xmlns:a14="http://schemas.microsoft.com/office/drawing/2010/main" val="0"/>
              </a:ext>
            </a:extLst>
          </a:blip>
          <a:stretch>
            <a:fillRect/>
          </a:stretch>
        </p:blipFill>
        <p:spPr>
          <a:xfrm>
            <a:off x="436098" y="0"/>
            <a:ext cx="11319804" cy="6858000"/>
          </a:xfrm>
          <a:prstGeom prst="rect">
            <a:avLst/>
          </a:prstGeom>
        </p:spPr>
      </p:pic>
      <p:sp>
        <p:nvSpPr>
          <p:cNvPr id="2" name="Title 1"/>
          <p:cNvSpPr>
            <a:spLocks noGrp="1"/>
          </p:cNvSpPr>
          <p:nvPr>
            <p:ph type="title"/>
          </p:nvPr>
        </p:nvSpPr>
        <p:spPr/>
        <p:txBody>
          <a:bodyPr/>
          <a:lstStyle/>
          <a:p>
            <a:r>
              <a:rPr lang="en-US" dirty="0"/>
              <a:t>What are the benefits of a positive climate?</a:t>
            </a:r>
          </a:p>
        </p:txBody>
      </p:sp>
      <p:sp>
        <p:nvSpPr>
          <p:cNvPr id="4" name="Rectangle 3">
            <a:extLst>
              <a:ext uri="{FF2B5EF4-FFF2-40B4-BE49-F238E27FC236}">
                <a16:creationId xmlns:a16="http://schemas.microsoft.com/office/drawing/2014/main" id="{1D9693BF-89FC-1D45-8234-E86120E421EF}"/>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D14D484E-D71E-8947-BB61-130A2449D5AB}"/>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E35CD582-943C-6D4A-BB46-29175967466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sp>
        <p:nvSpPr>
          <p:cNvPr id="9" name="Content Placeholder 2">
            <a:extLst>
              <a:ext uri="{FF2B5EF4-FFF2-40B4-BE49-F238E27FC236}">
                <a16:creationId xmlns:a16="http://schemas.microsoft.com/office/drawing/2014/main" id="{218E9A72-E4DF-CF4F-E3B0-E9D01450ED0B}"/>
              </a:ext>
            </a:extLst>
          </p:cNvPr>
          <p:cNvSpPr>
            <a:spLocks noGrp="1"/>
          </p:cNvSpPr>
          <p:nvPr>
            <p:ph idx="1"/>
          </p:nvPr>
        </p:nvSpPr>
        <p:spPr>
          <a:xfrm>
            <a:off x="838200" y="1825625"/>
            <a:ext cx="10515600" cy="4351338"/>
          </a:xfrm>
        </p:spPr>
        <p:txBody>
          <a:bodyPr>
            <a:normAutofit/>
          </a:bodyPr>
          <a:lstStyle/>
          <a:p>
            <a:pPr marL="0" indent="0">
              <a:buNone/>
            </a:pPr>
            <a:r>
              <a:rPr lang="en-US" dirty="0"/>
              <a:t>A positive climate is not a panacea but…..</a:t>
            </a:r>
          </a:p>
          <a:p>
            <a:pPr marL="0" indent="0">
              <a:buNone/>
            </a:pPr>
            <a:endParaRPr lang="en-US" dirty="0"/>
          </a:p>
          <a:p>
            <a:pPr marL="0" indent="0">
              <a:buNone/>
            </a:pPr>
            <a:r>
              <a:rPr lang="en-US" dirty="0"/>
              <a:t>Research has found that attending a school with a positive climate:</a:t>
            </a:r>
          </a:p>
          <a:p>
            <a:r>
              <a:rPr lang="en-US" dirty="0"/>
              <a:t>Decreases absences, suspensions, substance use, and bullying behaviors</a:t>
            </a:r>
          </a:p>
          <a:p>
            <a:r>
              <a:rPr lang="en-US" dirty="0"/>
              <a:t>Increases academic achievement, motivation to learn and psychological well-being</a:t>
            </a:r>
          </a:p>
        </p:txBody>
      </p:sp>
    </p:spTree>
    <p:extLst>
      <p:ext uri="{BB962C8B-B14F-4D97-AF65-F5344CB8AC3E}">
        <p14:creationId xmlns:p14="http://schemas.microsoft.com/office/powerpoint/2010/main" val="4187385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the difference between a positive and negative climate?</a:t>
            </a:r>
          </a:p>
        </p:txBody>
      </p:sp>
      <p:sp>
        <p:nvSpPr>
          <p:cNvPr id="4" name="Rectangle 3">
            <a:extLst>
              <a:ext uri="{FF2B5EF4-FFF2-40B4-BE49-F238E27FC236}">
                <a16:creationId xmlns:a16="http://schemas.microsoft.com/office/drawing/2014/main" id="{53F9CD20-4234-EB41-B152-1E8005D59250}"/>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33CDC3EE-7EB0-A146-84F4-E989BDABE274}"/>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31391DAE-9225-A143-87C5-D6231187F8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pic>
        <p:nvPicPr>
          <p:cNvPr id="9" name="Content Placeholder 8">
            <a:extLst>
              <a:ext uri="{FF2B5EF4-FFF2-40B4-BE49-F238E27FC236}">
                <a16:creationId xmlns:a16="http://schemas.microsoft.com/office/drawing/2014/main" id="{45CE4BD8-E380-AF4B-9AA9-89A6E2544C59}"/>
              </a:ext>
            </a:extLst>
          </p:cNvPr>
          <p:cNvPicPr>
            <a:picLocks noGrp="1" noChangeAspect="1"/>
          </p:cNvPicPr>
          <p:nvPr>
            <p:ph idx="1"/>
          </p:nvPr>
        </p:nvPicPr>
        <p:blipFill>
          <a:blip r:embed="rId4"/>
          <a:stretch>
            <a:fillRect/>
          </a:stretch>
        </p:blipFill>
        <p:spPr>
          <a:xfrm>
            <a:off x="838200" y="2033915"/>
            <a:ext cx="10515600" cy="3934758"/>
          </a:xfrm>
          <a:prstGeom prst="rect">
            <a:avLst/>
          </a:prstGeom>
        </p:spPr>
      </p:pic>
    </p:spTree>
    <p:extLst>
      <p:ext uri="{BB962C8B-B14F-4D97-AF65-F5344CB8AC3E}">
        <p14:creationId xmlns:p14="http://schemas.microsoft.com/office/powerpoint/2010/main" val="27645438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some ways to support a healthy, positive climate?</a:t>
            </a:r>
          </a:p>
        </p:txBody>
      </p:sp>
      <p:sp>
        <p:nvSpPr>
          <p:cNvPr id="7" name="Rounded Rectangle 6">
            <a:extLst>
              <a:ext uri="{FF2B5EF4-FFF2-40B4-BE49-F238E27FC236}">
                <a16:creationId xmlns:a16="http://schemas.microsoft.com/office/drawing/2014/main" id="{F464922E-F080-D349-BD81-1DABDC80BDD0}"/>
              </a:ext>
            </a:extLst>
          </p:cNvPr>
          <p:cNvSpPr/>
          <p:nvPr/>
        </p:nvSpPr>
        <p:spPr>
          <a:xfrm>
            <a:off x="735980" y="3914079"/>
            <a:ext cx="8619893" cy="2074126"/>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752632" y="1947259"/>
            <a:ext cx="10515600" cy="4351338"/>
          </a:xfrm>
        </p:spPr>
        <p:txBody>
          <a:bodyPr>
            <a:normAutofit lnSpcReduction="10000"/>
          </a:bodyPr>
          <a:lstStyle/>
          <a:p>
            <a:pPr>
              <a:buFont typeface="Wingdings" panose="05000000000000000000" pitchFamily="2" charset="2"/>
              <a:buChar char="ü"/>
            </a:pPr>
            <a:r>
              <a:rPr lang="en-US" dirty="0"/>
              <a:t>School-wide programs or activities that promote healthy behaviors and reduce the likelihood of adverse and risky incidents.</a:t>
            </a:r>
          </a:p>
          <a:p>
            <a:pPr>
              <a:buFont typeface="Wingdings" panose="05000000000000000000" pitchFamily="2" charset="2"/>
              <a:buChar char="ü"/>
            </a:pPr>
            <a:endParaRPr lang="en-US" dirty="0"/>
          </a:p>
          <a:p>
            <a:pPr>
              <a:buFont typeface="Wingdings" panose="05000000000000000000" pitchFamily="2" charset="2"/>
              <a:buChar char="ü"/>
            </a:pPr>
            <a:r>
              <a:rPr lang="en-US" dirty="0"/>
              <a:t>Interventions universally applied to the entire school community </a:t>
            </a:r>
          </a:p>
          <a:p>
            <a:pPr marL="0" indent="0">
              <a:buNone/>
            </a:pPr>
            <a:endParaRPr lang="en-US" dirty="0"/>
          </a:p>
          <a:p>
            <a:r>
              <a:rPr lang="en-US" dirty="0"/>
              <a:t>Multi-tiered Support Systems (MTSS) such as RTI or PBIS</a:t>
            </a:r>
          </a:p>
          <a:p>
            <a:r>
              <a:rPr lang="en-US" dirty="0"/>
              <a:t>Social-emotional learning  (SEL)</a:t>
            </a:r>
          </a:p>
          <a:p>
            <a:r>
              <a:rPr lang="en-US" dirty="0"/>
              <a:t>Violence, bullying or substance use prevention curricula</a:t>
            </a:r>
          </a:p>
          <a:p>
            <a:r>
              <a:rPr lang="en-US" dirty="0"/>
              <a:t>Crime Prevention through Environmental Design (CPTED).</a:t>
            </a:r>
          </a:p>
        </p:txBody>
      </p:sp>
      <p:sp>
        <p:nvSpPr>
          <p:cNvPr id="4" name="Rectangle 3">
            <a:extLst>
              <a:ext uri="{FF2B5EF4-FFF2-40B4-BE49-F238E27FC236}">
                <a16:creationId xmlns:a16="http://schemas.microsoft.com/office/drawing/2014/main" id="{CC8E5567-B848-E543-9310-D317080F019E}"/>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9C00223A-D601-034C-AC9A-1DCC4662A194}"/>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2BD799BB-4D4D-534A-819C-A6BB6B18DF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spTree>
    <p:extLst>
      <p:ext uri="{BB962C8B-B14F-4D97-AF65-F5344CB8AC3E}">
        <p14:creationId xmlns:p14="http://schemas.microsoft.com/office/powerpoint/2010/main" val="11881222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Reflective Questions</a:t>
            </a:r>
          </a:p>
        </p:txBody>
      </p:sp>
      <p:sp>
        <p:nvSpPr>
          <p:cNvPr id="3" name="Content Placeholder 2"/>
          <p:cNvSpPr>
            <a:spLocks noGrp="1"/>
          </p:cNvSpPr>
          <p:nvPr>
            <p:ph idx="1"/>
          </p:nvPr>
        </p:nvSpPr>
        <p:spPr/>
        <p:txBody>
          <a:bodyPr/>
          <a:lstStyle/>
          <a:p>
            <a:pPr algn="l"/>
            <a:r>
              <a:rPr lang="en-US" b="0" i="0" dirty="0">
                <a:solidFill>
                  <a:srgbClr val="000000"/>
                </a:solidFill>
                <a:effectLst/>
                <a:latin typeface="Times New Roman" panose="02020603050405020304" pitchFamily="18" charset="0"/>
              </a:rPr>
              <a:t>What did you learn today about safety and climate?</a:t>
            </a:r>
          </a:p>
          <a:p>
            <a:pPr algn="l"/>
            <a:r>
              <a:rPr lang="en-US" b="0" i="0" dirty="0">
                <a:solidFill>
                  <a:srgbClr val="000000"/>
                </a:solidFill>
                <a:effectLst/>
                <a:latin typeface="Times New Roman" panose="02020603050405020304" pitchFamily="18" charset="0"/>
              </a:rPr>
              <a:t>What is already working? What makes it work?</a:t>
            </a:r>
          </a:p>
          <a:p>
            <a:pPr algn="l"/>
            <a:r>
              <a:rPr lang="en-US" b="0" i="0" dirty="0">
                <a:solidFill>
                  <a:srgbClr val="000000"/>
                </a:solidFill>
                <a:effectLst/>
                <a:latin typeface="Times New Roman" panose="02020603050405020304" pitchFamily="18" charset="0"/>
              </a:rPr>
              <a:t>What can faculty and staff members provide to the conversation of school safety and climate?</a:t>
            </a:r>
          </a:p>
          <a:p>
            <a:pPr algn="l"/>
            <a:r>
              <a:rPr lang="en-US" b="0" i="0" dirty="0">
                <a:solidFill>
                  <a:srgbClr val="000000"/>
                </a:solidFill>
                <a:effectLst/>
                <a:latin typeface="Times New Roman" panose="02020603050405020304" pitchFamily="18" charset="0"/>
              </a:rPr>
              <a:t>What challenges might you face as you implement school safety and climate changes with faculty and staff members?</a:t>
            </a:r>
          </a:p>
          <a:p>
            <a:pPr algn="l"/>
            <a:r>
              <a:rPr lang="en-US" b="0" i="0" dirty="0">
                <a:solidFill>
                  <a:srgbClr val="000000"/>
                </a:solidFill>
                <a:effectLst/>
                <a:latin typeface="Times New Roman" panose="02020603050405020304" pitchFamily="18" charset="0"/>
              </a:rPr>
              <a:t>What agreements might need to be in place to ensure an equitable voice and participation with faculty and staff members?</a:t>
            </a:r>
          </a:p>
          <a:p>
            <a:pPr algn="l"/>
            <a:r>
              <a:rPr lang="en-US" b="0" i="0" dirty="0">
                <a:solidFill>
                  <a:srgbClr val="000000"/>
                </a:solidFill>
                <a:effectLst/>
                <a:latin typeface="Times New Roman" panose="02020603050405020304" pitchFamily="18" charset="0"/>
              </a:rPr>
              <a:t>So What? Now What?</a:t>
            </a:r>
          </a:p>
          <a:p>
            <a:endParaRPr lang="en-US" dirty="0"/>
          </a:p>
        </p:txBody>
      </p:sp>
      <p:sp>
        <p:nvSpPr>
          <p:cNvPr id="4" name="Rectangle 3">
            <a:extLst>
              <a:ext uri="{FF2B5EF4-FFF2-40B4-BE49-F238E27FC236}">
                <a16:creationId xmlns:a16="http://schemas.microsoft.com/office/drawing/2014/main" id="{8415B112-AC10-1641-8599-C3E084CB881D}"/>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F1A861BB-0120-274C-A0B0-6B047D08AEFD}"/>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06A962C1-7705-C14A-82FB-5BF083E5C0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pic>
        <p:nvPicPr>
          <p:cNvPr id="7" name="Picture 6">
            <a:extLst>
              <a:ext uri="{FF2B5EF4-FFF2-40B4-BE49-F238E27FC236}">
                <a16:creationId xmlns:a16="http://schemas.microsoft.com/office/drawing/2014/main" id="{05A8988B-6CAE-BE91-F098-94A8879781F8}"/>
              </a:ext>
            </a:extLst>
          </p:cNvPr>
          <p:cNvPicPr>
            <a:picLocks noChangeAspect="1"/>
          </p:cNvPicPr>
          <p:nvPr/>
        </p:nvPicPr>
        <p:blipFill>
          <a:blip r:embed="rId4"/>
          <a:stretch>
            <a:fillRect/>
          </a:stretch>
        </p:blipFill>
        <p:spPr>
          <a:xfrm>
            <a:off x="5867796" y="230188"/>
            <a:ext cx="1270000" cy="1270000"/>
          </a:xfrm>
          <a:prstGeom prst="rect">
            <a:avLst/>
          </a:prstGeom>
        </p:spPr>
      </p:pic>
    </p:spTree>
    <p:extLst>
      <p:ext uri="{BB962C8B-B14F-4D97-AF65-F5344CB8AC3E}">
        <p14:creationId xmlns:p14="http://schemas.microsoft.com/office/powerpoint/2010/main" val="13256474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7539</TotalTime>
  <Words>1719</Words>
  <Application>Microsoft Office PowerPoint</Application>
  <PresentationFormat>Widescreen</PresentationFormat>
  <Paragraphs>145</Paragraphs>
  <Slides>10</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Calibri</vt:lpstr>
      <vt:lpstr>Calibri Light</vt:lpstr>
      <vt:lpstr>Gill Sans</vt:lpstr>
      <vt:lpstr>Symbol</vt:lpstr>
      <vt:lpstr>Times New Roman</vt:lpstr>
      <vt:lpstr>Wingdings</vt:lpstr>
      <vt:lpstr>Office Theme</vt:lpstr>
      <vt:lpstr>How Safe is Our School?</vt:lpstr>
      <vt:lpstr>PowerPoint Presentation</vt:lpstr>
      <vt:lpstr>What is the climate in a school?</vt:lpstr>
      <vt:lpstr>What kind of climate increases safety in a school?</vt:lpstr>
      <vt:lpstr>What do students say makes a school safe? </vt:lpstr>
      <vt:lpstr>Why focus on climate as the foundation for safety?</vt:lpstr>
      <vt:lpstr>What are the benefits of a positive climate?</vt:lpstr>
      <vt:lpstr>What is the difference between a positive and negative climate?</vt:lpstr>
      <vt:lpstr>What are some ways to support a healthy, positive climate?</vt:lpstr>
      <vt:lpstr>Reflective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Safe is Our School?</dc:title>
  <dc:creator>Bosworth, Laura K - (boswortk)</dc:creator>
  <cp:lastModifiedBy>Bosworth, Laura K - (boswortk)</cp:lastModifiedBy>
  <cp:revision>29</cp:revision>
  <cp:lastPrinted>2023-05-04T15:57:31Z</cp:lastPrinted>
  <dcterms:created xsi:type="dcterms:W3CDTF">2023-01-17T18:21:36Z</dcterms:created>
  <dcterms:modified xsi:type="dcterms:W3CDTF">2023-05-05T17:23:26Z</dcterms:modified>
</cp:coreProperties>
</file>