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57" r:id="rId3"/>
    <p:sldId id="258" r:id="rId4"/>
    <p:sldId id="263" r:id="rId5"/>
    <p:sldId id="259" r:id="rId6"/>
    <p:sldId id="261" r:id="rId7"/>
    <p:sldId id="264" r:id="rId8"/>
    <p:sldId id="262" r:id="rId9"/>
    <p:sldId id="265" r:id="rId10"/>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45884" autoAdjust="0"/>
  </p:normalViewPr>
  <p:slideViewPr>
    <p:cSldViewPr snapToGrid="0">
      <p:cViewPr varScale="1">
        <p:scale>
          <a:sx n="48" d="100"/>
          <a:sy n="48" d="100"/>
        </p:scale>
        <p:origin x="3064" y="184"/>
      </p:cViewPr>
      <p:guideLst/>
    </p:cSldViewPr>
  </p:slideViewPr>
  <p:notesTextViewPr>
    <p:cViewPr>
      <p:scale>
        <a:sx n="3" d="2"/>
        <a:sy n="3" d="2"/>
      </p:scale>
      <p:origin x="0" y="-40"/>
    </p:cViewPr>
  </p:notesTextViewPr>
  <p:notesViewPr>
    <p:cSldViewPr snapToGrid="0">
      <p:cViewPr varScale="1">
        <p:scale>
          <a:sx n="80" d="100"/>
          <a:sy n="80" d="100"/>
        </p:scale>
        <p:origin x="387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7072"/>
          </a:xfrm>
          <a:prstGeom prst="rect">
            <a:avLst/>
          </a:prstGeom>
        </p:spPr>
        <p:txBody>
          <a:bodyPr vert="horz" lIns="93497" tIns="46749" rIns="93497" bIns="46749" rtlCol="0"/>
          <a:lstStyle>
            <a:lvl1pPr algn="r">
              <a:defRPr sz="1200"/>
            </a:lvl1pPr>
          </a:lstStyle>
          <a:p>
            <a:fld id="{5791DAAD-C843-4964-A03E-E0C6C6B286F5}" type="datetimeFigureOut">
              <a:rPr lang="en-US" smtClean="0"/>
              <a:t>4/4/23</a:t>
            </a:fld>
            <a:endParaRPr lang="en-US"/>
          </a:p>
        </p:txBody>
      </p:sp>
      <p:sp>
        <p:nvSpPr>
          <p:cNvPr id="4" name="Footer Placeholder 3"/>
          <p:cNvSpPr>
            <a:spLocks noGrp="1"/>
          </p:cNvSpPr>
          <p:nvPr>
            <p:ph type="ftr" sz="quarter" idx="2"/>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7071"/>
          </a:xfrm>
          <a:prstGeom prst="rect">
            <a:avLst/>
          </a:prstGeom>
        </p:spPr>
        <p:txBody>
          <a:bodyPr vert="horz" lIns="93497" tIns="46749" rIns="93497" bIns="46749" rtlCol="0" anchor="b"/>
          <a:lstStyle>
            <a:lvl1pPr algn="r">
              <a:defRPr sz="1200"/>
            </a:lvl1pPr>
          </a:lstStyle>
          <a:p>
            <a:fld id="{0E37A594-2208-4E1E-825D-3B05E506CC6F}" type="slidenum">
              <a:rPr lang="en-US" smtClean="0"/>
              <a:t>‹#›</a:t>
            </a:fld>
            <a:endParaRPr lang="en-US"/>
          </a:p>
        </p:txBody>
      </p:sp>
    </p:spTree>
    <p:extLst>
      <p:ext uri="{BB962C8B-B14F-4D97-AF65-F5344CB8AC3E}">
        <p14:creationId xmlns:p14="http://schemas.microsoft.com/office/powerpoint/2010/main" val="35021128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D0ABD13F-05FB-48A2-9EA1-1DF1D818A974}" type="datetimeFigureOut">
              <a:rPr lang="en-US" smtClean="0"/>
              <a:t>4/4/23</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FC1B6B23-E927-4F28-9234-125400FE6F63}" type="slidenum">
              <a:rPr lang="en-US" smtClean="0"/>
              <a:t>‹#›</a:t>
            </a:fld>
            <a:endParaRPr lang="en-US"/>
          </a:p>
        </p:txBody>
      </p:sp>
    </p:spTree>
    <p:extLst>
      <p:ext uri="{BB962C8B-B14F-4D97-AF65-F5344CB8AC3E}">
        <p14:creationId xmlns:p14="http://schemas.microsoft.com/office/powerpoint/2010/main" val="2586712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Calibri" panose="020F0502020204030204" pitchFamily="34" charset="0"/>
                <a:ea typeface="Calibri" panose="020F0502020204030204" pitchFamily="34" charset="0"/>
                <a:cs typeface="Times New Roman" panose="02020603050405020304" pitchFamily="18" charset="0"/>
              </a:rPr>
              <a:t>The </a:t>
            </a:r>
            <a:r>
              <a:rPr lang="en-US" sz="1200" dirty="0">
                <a:latin typeface="Calibri" panose="020F0502020204030204" pitchFamily="34" charset="0"/>
                <a:ea typeface="Calibri" panose="020F0502020204030204" pitchFamily="34" charset="0"/>
                <a:cs typeface="Times New Roman" panose="02020603050405020304" pitchFamily="18" charset="0"/>
              </a:rPr>
              <a:t>more people invested in the success of the educators, the greater the opportunity for student success.  While engaging families is critical to understanding the strengths each family must support their students, this engagement provides educators insights into racial and ethnic differences.  This awareness is the first step on the road to social justice.</a:t>
            </a:r>
          </a:p>
          <a:p>
            <a:endParaRPr lang="en-US" dirty="0"/>
          </a:p>
          <a:p>
            <a:r>
              <a:rPr lang="en-US" dirty="0"/>
              <a:t>In this power point, you can share with staff and stakeholders the types of parent/family involvement and some suggestions of ways to engage them.</a:t>
            </a:r>
          </a:p>
          <a:p>
            <a:endParaRPr lang="en-US" dirty="0"/>
          </a:p>
          <a:p>
            <a:r>
              <a:rPr lang="en-US" dirty="0">
                <a:latin typeface="Calibri" panose="020F0502020204030204" pitchFamily="34" charset="0"/>
                <a:ea typeface="Calibri" panose="020F0502020204030204" pitchFamily="34" charset="0"/>
                <a:cs typeface="Times New Roman" panose="02020603050405020304" pitchFamily="18" charset="0"/>
              </a:rPr>
              <a:t>Every staff member becomes an outreach advocate for the school.</a:t>
            </a:r>
          </a:p>
          <a:p>
            <a:endParaRPr lang="en-US" dirty="0">
              <a:latin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Encourage and reward teachers for home visits. Promote class activities that extend learning to the home and positive communication in the community and with families that support engagement</a:t>
            </a:r>
            <a:endParaRPr lang="en-US" dirty="0"/>
          </a:p>
        </p:txBody>
      </p:sp>
      <p:sp>
        <p:nvSpPr>
          <p:cNvPr id="4" name="Slide Number Placeholder 3"/>
          <p:cNvSpPr>
            <a:spLocks noGrp="1"/>
          </p:cNvSpPr>
          <p:nvPr>
            <p:ph type="sldNum" sz="quarter" idx="10"/>
          </p:nvPr>
        </p:nvSpPr>
        <p:spPr/>
        <p:txBody>
          <a:bodyPr/>
          <a:lstStyle/>
          <a:p>
            <a:fld id="{FC1B6B23-E927-4F28-9234-125400FE6F63}" type="slidenum">
              <a:rPr lang="en-US" smtClean="0"/>
              <a:t>1</a:t>
            </a:fld>
            <a:endParaRPr lang="en-US"/>
          </a:p>
        </p:txBody>
      </p:sp>
    </p:spTree>
    <p:extLst>
      <p:ext uri="{BB962C8B-B14F-4D97-AF65-F5344CB8AC3E}">
        <p14:creationId xmlns:p14="http://schemas.microsoft.com/office/powerpoint/2010/main" val="3867973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800" dirty="0"/>
              <a:t>Families are busy and have many responsibilities that demand their time.  It is been a challenge for educators to engage parents and other family members in their student’s education.   </a:t>
            </a:r>
          </a:p>
          <a:p>
            <a:endParaRPr lang="en-US" sz="1800" dirty="0"/>
          </a:p>
          <a:p>
            <a:r>
              <a:rPr lang="en-US" sz="1800" dirty="0"/>
              <a:t>As schools become more diverse racially and ethnically, a basic strategy to promote social justice for students is to learn from the families from different groups.  </a:t>
            </a:r>
          </a:p>
          <a:p>
            <a:endParaRPr lang="en-US" sz="1800" dirty="0"/>
          </a:p>
          <a:p>
            <a:pPr defTabSz="934974">
              <a:defRPr/>
            </a:pPr>
            <a:r>
              <a:rPr lang="en-US" sz="1800" dirty="0">
                <a:latin typeface="Calibri" panose="020F0502020204030204" pitchFamily="34" charset="0"/>
                <a:ea typeface="Calibri" panose="020F0502020204030204" pitchFamily="34" charset="0"/>
                <a:cs typeface="Times New Roman" panose="02020603050405020304" pitchFamily="18" charset="0"/>
              </a:rPr>
              <a:t>Community members can provide links to resources in the community that can help individual students and families such as counseling.  Supporting school programs such as professionals (Nurses, engineers, fire fighters, etc.) working with teachers to develop community-based projects directly enhances career awareness.</a:t>
            </a:r>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t>Community members are a valuable source of help and support in times of crisis.  Community partnerships are needed in a comprehensive school safety plan.  In a crisis situation, you will need to rely on the expertise of law enforcement, first responders, neighboring establishments, and religious leaders.  Getting to know these key actors before a crisis evolves can facilitate the response and recovery process.</a:t>
            </a:r>
          </a:p>
          <a:p>
            <a:endParaRPr lang="en-US" sz="1800" dirty="0"/>
          </a:p>
          <a:p>
            <a:pPr defTabSz="934974">
              <a:defRPr/>
            </a:pPr>
            <a:r>
              <a:rPr lang="en-US" sz="1800" dirty="0">
                <a:latin typeface="Calibri" panose="020F0502020204030204" pitchFamily="34" charset="0"/>
                <a:ea typeface="Calibri" panose="020F0502020204030204" pitchFamily="34" charset="0"/>
                <a:cs typeface="Times New Roman" panose="02020603050405020304" pitchFamily="18" charset="0"/>
              </a:rPr>
              <a:t>------------------------------------------------------------------------------------</a:t>
            </a:r>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34974">
              <a:defRPr/>
            </a:pPr>
            <a:r>
              <a:rPr lang="en-US" sz="1800" dirty="0">
                <a:latin typeface="Calibri" panose="020F0502020204030204" pitchFamily="34" charset="0"/>
                <a:ea typeface="Calibri" panose="020F0502020204030204" pitchFamily="34" charset="0"/>
                <a:cs typeface="Times New Roman" panose="02020603050405020304" pitchFamily="18" charset="0"/>
              </a:rPr>
              <a:t>Reflection/ Discussion in pairs, small groups or large group:</a:t>
            </a:r>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34974">
              <a:defRPr/>
            </a:pPr>
            <a:r>
              <a:rPr lang="en-US" sz="1800" dirty="0">
                <a:latin typeface="Calibri" panose="020F0502020204030204" pitchFamily="34" charset="0"/>
                <a:ea typeface="Calibri" panose="020F0502020204030204" pitchFamily="34" charset="0"/>
                <a:cs typeface="Times New Roman" panose="02020603050405020304" pitchFamily="18" charset="0"/>
              </a:rPr>
              <a:t>What would the ideal family/parent involvement look like at your school?</a:t>
            </a:r>
          </a:p>
          <a:p>
            <a:pPr defTabSz="934974">
              <a:defRPr/>
            </a:pPr>
            <a:r>
              <a:rPr lang="en-US" sz="1800" dirty="0">
                <a:latin typeface="Calibri" panose="020F0502020204030204" pitchFamily="34" charset="0"/>
                <a:ea typeface="Calibri" panose="020F0502020204030204" pitchFamily="34" charset="0"/>
                <a:cs typeface="Times New Roman" panose="02020603050405020304" pitchFamily="18" charset="0"/>
              </a:rPr>
              <a:t>What families/parents are already involved?  What activities are they doing?</a:t>
            </a:r>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FC1B6B23-E927-4F28-9234-125400FE6F63}" type="slidenum">
              <a:rPr lang="en-US" smtClean="0"/>
              <a:t>2</a:t>
            </a:fld>
            <a:endParaRPr lang="en-US"/>
          </a:p>
        </p:txBody>
      </p:sp>
    </p:spTree>
    <p:extLst>
      <p:ext uri="{BB962C8B-B14F-4D97-AF65-F5344CB8AC3E}">
        <p14:creationId xmlns:p14="http://schemas.microsoft.com/office/powerpoint/2010/main" val="2271408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All parents and family members need to be celebrated for their contributions to supporting education for their children, even if we wish they could do more.</a:t>
            </a:r>
          </a:p>
          <a:p>
            <a:endParaRPr lang="en-US" dirty="0"/>
          </a:p>
          <a:p>
            <a:r>
              <a:rPr lang="en-US" dirty="0"/>
              <a:t>Parents may have work or other responsibilities that limit their time to have contact with the school.   Learn about other family members who are important in your student’s lives and develop plans to engage them in school activities.</a:t>
            </a:r>
          </a:p>
          <a:p>
            <a:endParaRPr lang="en-US" dirty="0"/>
          </a:p>
          <a:p>
            <a:r>
              <a:rPr lang="en-US" dirty="0"/>
              <a:t>Grandparents, aunts, uncles or older siblings are often involved with your students and have influence over students’ behavior and study habits.  They may have resources that can be tapped into for other school activities </a:t>
            </a:r>
          </a:p>
          <a:p>
            <a:endParaRPr lang="en-US" dirty="0"/>
          </a:p>
          <a:p>
            <a:r>
              <a:rPr lang="en-US" dirty="0"/>
              <a:t>Getting to know and plan activities for families of different racial or ethnic backgrounds can help staff learn more about the strengths and needs of students from different backgrounds.  </a:t>
            </a:r>
          </a:p>
        </p:txBody>
      </p:sp>
      <p:sp>
        <p:nvSpPr>
          <p:cNvPr id="4" name="Slide Number Placeholder 3"/>
          <p:cNvSpPr>
            <a:spLocks noGrp="1"/>
          </p:cNvSpPr>
          <p:nvPr>
            <p:ph type="sldNum" sz="quarter" idx="5"/>
          </p:nvPr>
        </p:nvSpPr>
        <p:spPr/>
        <p:txBody>
          <a:bodyPr/>
          <a:lstStyle/>
          <a:p>
            <a:fld id="{FC1B6B23-E927-4F28-9234-125400FE6F63}" type="slidenum">
              <a:rPr lang="en-US" smtClean="0"/>
              <a:t>3</a:t>
            </a:fld>
            <a:endParaRPr lang="en-US"/>
          </a:p>
        </p:txBody>
      </p:sp>
    </p:spTree>
    <p:extLst>
      <p:ext uri="{BB962C8B-B14F-4D97-AF65-F5344CB8AC3E}">
        <p14:creationId xmlns:p14="http://schemas.microsoft.com/office/powerpoint/2010/main" val="2425392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8"/>
              </a:spcAft>
            </a:pPr>
            <a:r>
              <a:rPr lang="en-US" dirty="0">
                <a:ea typeface="Calibri" panose="020F0502020204030204" pitchFamily="34" charset="0"/>
                <a:cs typeface="Times New Roman" panose="02020603050405020304" pitchFamily="18" charset="0"/>
              </a:rPr>
              <a:t>There are many ways in which families can be involved in their student’s school.  </a:t>
            </a:r>
          </a:p>
          <a:p>
            <a:pPr>
              <a:lnSpc>
                <a:spcPct val="107000"/>
              </a:lnSpc>
              <a:spcAft>
                <a:spcPts val="818"/>
              </a:spcAft>
            </a:pPr>
            <a:endParaRPr lang="en-US" dirty="0">
              <a:ea typeface="Calibri" panose="020F0502020204030204" pitchFamily="34" charset="0"/>
              <a:cs typeface="Times New Roman" panose="02020603050405020304" pitchFamily="18" charset="0"/>
            </a:endParaRPr>
          </a:p>
          <a:p>
            <a:pPr>
              <a:lnSpc>
                <a:spcPct val="107000"/>
              </a:lnSpc>
              <a:spcAft>
                <a:spcPts val="818"/>
              </a:spcAft>
            </a:pPr>
            <a:r>
              <a:rPr lang="en-US" dirty="0">
                <a:ea typeface="Calibri" panose="020F0502020204030204" pitchFamily="34" charset="0"/>
                <a:cs typeface="Times New Roman" panose="02020603050405020304" pitchFamily="18" charset="0"/>
              </a:rPr>
              <a:t>Parents and families can be involved in a wide range of activities and connections with their school, other families, and communities. Joyce Epstein (1995), identified six types of involvement in a comprehensive program of school, family, and community partnerships. </a:t>
            </a:r>
          </a:p>
          <a:p>
            <a:pPr marL="350615" indent="-350615" defTabSz="934974">
              <a:lnSpc>
                <a:spcPct val="107000"/>
              </a:lnSpc>
              <a:buFont typeface="Symbol" panose="05050102010706020507" pitchFamily="18" charset="2"/>
              <a:buChar char=""/>
              <a:defRPr/>
            </a:pPr>
            <a:r>
              <a:rPr lang="en-US" sz="1800" b="1" dirty="0">
                <a:ea typeface="Calibri" panose="020F0502020204030204" pitchFamily="34" charset="0"/>
                <a:cs typeface="Times New Roman" panose="02020603050405020304" pitchFamily="18" charset="0"/>
              </a:rPr>
              <a:t>Parenting</a:t>
            </a:r>
            <a:r>
              <a:rPr lang="en-US" sz="1400" dirty="0">
                <a:ea typeface="Calibri" panose="020F0502020204030204" pitchFamily="34" charset="0"/>
                <a:cs typeface="Times New Roman" panose="02020603050405020304" pitchFamily="18" charset="0"/>
              </a:rPr>
              <a:t>: </a:t>
            </a:r>
            <a:r>
              <a:rPr lang="en-US" sz="1400" dirty="0">
                <a:latin typeface="Calibri" panose="020F0502020204030204" pitchFamily="34" charset="0"/>
                <a:ea typeface="Calibri" panose="020F0502020204030204" pitchFamily="34" charset="0"/>
                <a:cs typeface="Times New Roman" panose="02020603050405020304" pitchFamily="18" charset="0"/>
              </a:rPr>
              <a:t>establish a home environment to support children as students</a:t>
            </a:r>
            <a:endParaRPr lang="en-US" sz="1400" dirty="0">
              <a:ea typeface="Calibri" panose="020F0502020204030204" pitchFamily="34" charset="0"/>
              <a:cs typeface="Times New Roman" panose="02020603050405020304" pitchFamily="18" charset="0"/>
            </a:endParaRPr>
          </a:p>
          <a:p>
            <a:pPr marL="350615" indent="-350615">
              <a:lnSpc>
                <a:spcPct val="107000"/>
              </a:lnSpc>
              <a:buFont typeface="Symbol" panose="05050102010706020507" pitchFamily="18" charset="2"/>
              <a:buChar char=""/>
            </a:pPr>
            <a:r>
              <a:rPr lang="en-US" sz="1800" b="1" dirty="0">
                <a:ea typeface="Calibri" panose="020F0502020204030204" pitchFamily="34" charset="0"/>
                <a:cs typeface="Times New Roman" panose="02020603050405020304" pitchFamily="18" charset="0"/>
              </a:rPr>
              <a:t>Communicating</a:t>
            </a:r>
            <a:r>
              <a:rPr lang="en-US" sz="1600" b="1" dirty="0">
                <a:ea typeface="Calibri" panose="020F0502020204030204" pitchFamily="34" charset="0"/>
                <a:cs typeface="Times New Roman" panose="02020603050405020304" pitchFamily="18" charset="0"/>
              </a:rPr>
              <a:t>:</a:t>
            </a:r>
            <a:r>
              <a:rPr lang="en-US" dirty="0">
                <a:ea typeface="Calibri" panose="020F0502020204030204" pitchFamily="34" charset="0"/>
                <a:cs typeface="Times New Roman" panose="02020603050405020304" pitchFamily="18" charset="0"/>
              </a:rPr>
              <a:t> </a:t>
            </a:r>
            <a:r>
              <a:rPr lang="en-US" sz="1400" dirty="0">
                <a:latin typeface="Calibri" panose="020F0502020204030204" pitchFamily="34" charset="0"/>
                <a:ea typeface="Calibri" panose="020F0502020204030204" pitchFamily="34" charset="0"/>
                <a:cs typeface="Times New Roman" panose="02020603050405020304" pitchFamily="18" charset="0"/>
              </a:rPr>
              <a:t>design effective forms of school to home and home to school communications about school programs and children’s progress</a:t>
            </a:r>
            <a:endParaRPr lang="en-US" sz="1400" dirty="0">
              <a:ea typeface="Calibri" panose="020F0502020204030204" pitchFamily="34" charset="0"/>
              <a:cs typeface="Times New Roman" panose="02020603050405020304" pitchFamily="18" charset="0"/>
            </a:endParaRPr>
          </a:p>
          <a:p>
            <a:pPr marL="350615" indent="-350615">
              <a:lnSpc>
                <a:spcPct val="107000"/>
              </a:lnSpc>
              <a:buFont typeface="Symbol" panose="05050102010706020507" pitchFamily="18" charset="2"/>
              <a:buChar char=""/>
            </a:pPr>
            <a:r>
              <a:rPr lang="en-US" sz="1800" b="1" dirty="0">
                <a:ea typeface="Calibri" panose="020F0502020204030204" pitchFamily="34" charset="0"/>
                <a:cs typeface="Times New Roman" panose="02020603050405020304" pitchFamily="18" charset="0"/>
              </a:rPr>
              <a:t>Volunteering</a:t>
            </a:r>
            <a:r>
              <a:rPr lang="en-US" sz="1400" dirty="0">
                <a:ea typeface="Calibri" panose="020F0502020204030204" pitchFamily="34" charset="0"/>
                <a:cs typeface="Times New Roman" panose="02020603050405020304" pitchFamily="18" charset="0"/>
              </a:rPr>
              <a:t>: </a:t>
            </a:r>
            <a:r>
              <a:rPr lang="en-US" sz="1400" dirty="0">
                <a:latin typeface="Calibri" panose="020F0502020204030204" pitchFamily="34" charset="0"/>
                <a:ea typeface="Calibri" panose="020F0502020204030204" pitchFamily="34" charset="0"/>
                <a:cs typeface="Times New Roman" panose="02020603050405020304" pitchFamily="18" charset="0"/>
              </a:rPr>
              <a:t> support in the classroom, at events,  or on school committees</a:t>
            </a:r>
            <a:r>
              <a:rPr lang="en-US" sz="1800" dirty="0">
                <a:latin typeface="Calibri" panose="020F0502020204030204" pitchFamily="34" charset="0"/>
                <a:ea typeface="Calibri" panose="020F0502020204030204" pitchFamily="34" charset="0"/>
                <a:cs typeface="Times New Roman" panose="02020603050405020304" pitchFamily="18" charset="0"/>
              </a:rPr>
              <a:t>. </a:t>
            </a:r>
            <a:endParaRPr lang="en-US" dirty="0">
              <a:ea typeface="Calibri" panose="020F0502020204030204" pitchFamily="34" charset="0"/>
              <a:cs typeface="Times New Roman" panose="02020603050405020304" pitchFamily="18" charset="0"/>
            </a:endParaRPr>
          </a:p>
          <a:p>
            <a:pPr marL="350615" indent="-350615" defTabSz="934974">
              <a:lnSpc>
                <a:spcPct val="107000"/>
              </a:lnSpc>
              <a:buFont typeface="Symbol" panose="05050102010706020507" pitchFamily="18" charset="2"/>
              <a:buChar char=""/>
              <a:defRPr/>
            </a:pPr>
            <a:r>
              <a:rPr lang="en-US" sz="1800" b="1" dirty="0">
                <a:ea typeface="Calibri" panose="020F0502020204030204" pitchFamily="34" charset="0"/>
                <a:cs typeface="Times New Roman" panose="02020603050405020304" pitchFamily="18" charset="0"/>
              </a:rPr>
              <a:t>Learning at home</a:t>
            </a:r>
            <a:r>
              <a:rPr lang="en-US" sz="1400" dirty="0">
                <a:ea typeface="Calibri" panose="020F0502020204030204" pitchFamily="34" charset="0"/>
                <a:cs typeface="Times New Roman" panose="02020603050405020304" pitchFamily="18" charset="0"/>
              </a:rPr>
              <a:t>: </a:t>
            </a:r>
            <a:r>
              <a:rPr lang="en-US" sz="1400" dirty="0">
                <a:latin typeface="Calibri" panose="020F0502020204030204" pitchFamily="34" charset="0"/>
                <a:ea typeface="Calibri" panose="020F0502020204030204" pitchFamily="34" charset="0"/>
                <a:cs typeface="Times New Roman" panose="02020603050405020304" pitchFamily="18" charset="0"/>
              </a:rPr>
              <a:t>helping students with their homework and other curriculum learning activities, decisions and planning</a:t>
            </a:r>
            <a:endParaRPr lang="en-US" sz="1400" dirty="0">
              <a:ea typeface="Calibri" panose="020F0502020204030204" pitchFamily="34" charset="0"/>
              <a:cs typeface="Times New Roman" panose="02020603050405020304" pitchFamily="18" charset="0"/>
            </a:endParaRPr>
          </a:p>
          <a:p>
            <a:pPr marL="350615" indent="-350615">
              <a:lnSpc>
                <a:spcPct val="107000"/>
              </a:lnSpc>
              <a:buFont typeface="Symbol" panose="05050102010706020507" pitchFamily="18" charset="2"/>
              <a:buChar char=""/>
            </a:pPr>
            <a:r>
              <a:rPr lang="en-US" sz="1800" b="1" dirty="0">
                <a:ea typeface="Calibri" panose="020F0502020204030204" pitchFamily="34" charset="0"/>
                <a:cs typeface="Times New Roman" panose="02020603050405020304" pitchFamily="18" charset="0"/>
              </a:rPr>
              <a:t>Decision-making</a:t>
            </a:r>
            <a:r>
              <a:rPr lang="en-US" sz="1400" b="1" dirty="0">
                <a:ea typeface="Calibri" panose="020F0502020204030204" pitchFamily="34" charset="0"/>
                <a:cs typeface="Times New Roman" panose="02020603050405020304" pitchFamily="18" charset="0"/>
              </a:rPr>
              <a:t>:</a:t>
            </a:r>
            <a:r>
              <a:rPr lang="en-US" sz="1400" dirty="0">
                <a:ea typeface="Calibri" panose="020F0502020204030204" pitchFamily="34" charset="0"/>
                <a:cs typeface="Times New Roman" panose="02020603050405020304" pitchFamily="18" charset="0"/>
              </a:rPr>
              <a:t> serve as representatives and leaders on school committees, developing parent leaders</a:t>
            </a:r>
          </a:p>
          <a:p>
            <a:pPr marL="350615" indent="-350615">
              <a:lnSpc>
                <a:spcPct val="107000"/>
              </a:lnSpc>
              <a:spcAft>
                <a:spcPts val="818"/>
              </a:spcAft>
              <a:buFont typeface="Symbol" panose="05050102010706020507" pitchFamily="18" charset="2"/>
              <a:buChar char=""/>
            </a:pPr>
            <a:r>
              <a:rPr lang="en-US" sz="1800" b="1" dirty="0">
                <a:ea typeface="Calibri" panose="020F0502020204030204" pitchFamily="34" charset="0"/>
                <a:cs typeface="Times New Roman" panose="02020603050405020304" pitchFamily="18" charset="0"/>
              </a:rPr>
              <a:t>Collaboration:</a:t>
            </a:r>
            <a:r>
              <a:rPr lang="en-US" dirty="0">
                <a:ea typeface="Calibri" panose="020F0502020204030204" pitchFamily="34" charset="0"/>
                <a:cs typeface="Times New Roman" panose="02020603050405020304" pitchFamily="18" charset="0"/>
              </a:rPr>
              <a:t> </a:t>
            </a:r>
            <a:r>
              <a:rPr lang="en-US" sz="1400" dirty="0">
                <a:ea typeface="Calibri" panose="020F0502020204030204" pitchFamily="34" charset="0"/>
                <a:cs typeface="Times New Roman" panose="02020603050405020304" pitchFamily="18" charset="0"/>
              </a:rPr>
              <a:t>Identifying and integrating resources and services from the community to strengthen school programs.</a:t>
            </a:r>
          </a:p>
          <a:p>
            <a:pPr>
              <a:lnSpc>
                <a:spcPct val="107000"/>
              </a:lnSpc>
              <a:spcAft>
                <a:spcPts val="818"/>
              </a:spcAft>
            </a:pPr>
            <a:r>
              <a:rPr lang="en-US" sz="1400" dirty="0">
                <a:ea typeface="Calibri" panose="020F0502020204030204" pitchFamily="34" charset="0"/>
                <a:cs typeface="Times New Roman" panose="02020603050405020304" pitchFamily="18" charset="0"/>
              </a:rPr>
              <a:t>Strategies for engaging volunteers in each of these activities are different.  For example, if the goal is to have parents help more with homework, they would need to understand the texts, curriculum and assignments.  If help is needed to make copies or sort books in the library, as different strategy to attract folks to these positions would be used.</a:t>
            </a:r>
          </a:p>
          <a:p>
            <a:pPr>
              <a:lnSpc>
                <a:spcPct val="107000"/>
              </a:lnSpc>
              <a:spcAft>
                <a:spcPts val="818"/>
              </a:spcAft>
            </a:pPr>
            <a:endParaRPr lang="en-US" sz="1400"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18"/>
              </a:spcAft>
              <a:buClrTx/>
              <a:buSzTx/>
              <a:buFontTx/>
              <a:buNone/>
              <a:tabLst/>
              <a:defRPr/>
            </a:pPr>
            <a:r>
              <a:rPr lang="en-US" sz="14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18"/>
              </a:spcAft>
            </a:pPr>
            <a:endParaRPr lang="en-US" sz="1400" dirty="0">
              <a:ea typeface="Calibri" panose="020F0502020204030204" pitchFamily="34" charset="0"/>
              <a:cs typeface="Times New Roman" panose="02020603050405020304" pitchFamily="18" charset="0"/>
            </a:endParaRPr>
          </a:p>
          <a:p>
            <a:pPr>
              <a:lnSpc>
                <a:spcPct val="107000"/>
              </a:lnSpc>
              <a:spcAft>
                <a:spcPts val="818"/>
              </a:spcAft>
            </a:pPr>
            <a:r>
              <a:rPr lang="en-US" sz="1400" dirty="0">
                <a:ea typeface="Calibri" panose="020F0502020204030204" pitchFamily="34" charset="0"/>
                <a:cs typeface="Times New Roman" panose="02020603050405020304" pitchFamily="18" charset="0"/>
              </a:rPr>
              <a:t>Reflection/Discussion either in pairs or small groups or whole group.</a:t>
            </a:r>
          </a:p>
          <a:p>
            <a:pPr>
              <a:lnSpc>
                <a:spcPct val="107000"/>
              </a:lnSpc>
              <a:spcAft>
                <a:spcPts val="818"/>
              </a:spcAft>
            </a:pPr>
            <a:endParaRPr lang="en-US" sz="1400" dirty="0">
              <a:ea typeface="Calibri" panose="020F0502020204030204" pitchFamily="34" charset="0"/>
              <a:cs typeface="Times New Roman" panose="02020603050405020304" pitchFamily="18" charset="0"/>
            </a:endParaRPr>
          </a:p>
          <a:p>
            <a:pPr marL="285750" indent="-285750">
              <a:lnSpc>
                <a:spcPct val="107000"/>
              </a:lnSpc>
              <a:spcAft>
                <a:spcPts val="818"/>
              </a:spcAft>
              <a:buFont typeface="Arial" panose="020B0604020202020204" pitchFamily="34" charset="0"/>
              <a:buChar char="•"/>
            </a:pPr>
            <a:r>
              <a:rPr lang="en-US" sz="1400" dirty="0">
                <a:ea typeface="Calibri" panose="020F0502020204030204" pitchFamily="34" charset="0"/>
                <a:cs typeface="Times New Roman" panose="02020603050405020304" pitchFamily="18" charset="0"/>
              </a:rPr>
              <a:t>What kind of family involvement is already happening here?</a:t>
            </a:r>
          </a:p>
          <a:p>
            <a:pPr marL="285750" indent="-285750">
              <a:lnSpc>
                <a:spcPct val="107000"/>
              </a:lnSpc>
              <a:spcAft>
                <a:spcPts val="818"/>
              </a:spcAft>
              <a:buFont typeface="Arial" panose="020B0604020202020204" pitchFamily="34" charset="0"/>
              <a:buChar char="•"/>
            </a:pPr>
            <a:r>
              <a:rPr lang="en-US" sz="1400" dirty="0">
                <a:ea typeface="Calibri" panose="020F0502020204030204" pitchFamily="34" charset="0"/>
                <a:cs typeface="Times New Roman" panose="02020603050405020304" pitchFamily="18" charset="0"/>
              </a:rPr>
              <a:t>What are the needs for family involvement? </a:t>
            </a:r>
          </a:p>
          <a:p>
            <a:pPr marL="350615" indent="-350615">
              <a:lnSpc>
                <a:spcPct val="107000"/>
              </a:lnSpc>
              <a:spcAft>
                <a:spcPts val="818"/>
              </a:spcAft>
              <a:buFont typeface="Symbol" panose="05050102010706020507" pitchFamily="18" charset="2"/>
              <a:buChar char=""/>
            </a:pPr>
            <a:endParaRPr lang="en-US" sz="1400"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18"/>
              </a:spcAft>
              <a:buClrTx/>
              <a:buSzTx/>
              <a:buFontTx/>
              <a:buNone/>
              <a:tabLst/>
              <a:defRPr/>
            </a:pPr>
            <a:r>
              <a:rPr lang="en-US" sz="14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18"/>
              </a:spcAft>
            </a:pPr>
            <a:endParaRPr lang="en-US" sz="1400" dirty="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1B6B23-E927-4F28-9234-125400FE6F63}" type="slidenum">
              <a:rPr lang="en-US" smtClean="0"/>
              <a:t>4</a:t>
            </a:fld>
            <a:endParaRPr lang="en-US" dirty="0"/>
          </a:p>
        </p:txBody>
      </p:sp>
    </p:spTree>
    <p:extLst>
      <p:ext uri="{BB962C8B-B14F-4D97-AF65-F5344CB8AC3E}">
        <p14:creationId xmlns:p14="http://schemas.microsoft.com/office/powerpoint/2010/main" val="2681576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3425" y="4480004"/>
            <a:ext cx="5642610" cy="3665458"/>
          </a:xfrm>
        </p:spPr>
        <p:txBody>
          <a:bodyPr/>
          <a:lstStyle/>
          <a:p>
            <a:pPr defTabSz="934974">
              <a:defRPr/>
            </a:pPr>
            <a:r>
              <a:rPr lang="en-US" sz="1800" dirty="0">
                <a:latin typeface="Calibri" panose="020F0502020204030204" pitchFamily="34" charset="0"/>
                <a:ea typeface="Calibri" panose="020F0502020204030204" pitchFamily="34" charset="0"/>
                <a:cs typeface="Times New Roman" panose="02020603050405020304" pitchFamily="18" charset="0"/>
              </a:rPr>
              <a:t>Each community has different resources.  Here are some ideas about different community members who could get involved.</a:t>
            </a:r>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34974">
              <a:defRPr/>
            </a:pPr>
            <a:r>
              <a:rPr lang="en-US" sz="1800" dirty="0">
                <a:latin typeface="Calibri" panose="020F0502020204030204" pitchFamily="34" charset="0"/>
                <a:ea typeface="Calibri" panose="020F0502020204030204" pitchFamily="34" charset="0"/>
                <a:cs typeface="Times New Roman" panose="02020603050405020304" pitchFamily="18" charset="0"/>
              </a:rPr>
              <a:t>Enhancing family and community engagement may be one of the goals you will want to tackle for your school safety initiative.</a:t>
            </a:r>
            <a:endParaRPr lang="en-US" sz="1800" dirty="0"/>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34974">
              <a:defRPr/>
            </a:pPr>
            <a:r>
              <a:rPr lang="en-US" sz="1800" dirty="0">
                <a:latin typeface="Calibri" panose="020F0502020204030204" pitchFamily="34" charset="0"/>
                <a:ea typeface="Calibri" panose="020F0502020204030204" pitchFamily="34" charset="0"/>
                <a:cs typeface="Times New Roman" panose="02020603050405020304" pitchFamily="18" charset="0"/>
              </a:rPr>
              <a:t>Start with a needs assessment to identify needs that community members could fill.  Then develop plans to tap into these resources.  </a:t>
            </a:r>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C1B6B23-E927-4F28-9234-125400FE6F63}" type="slidenum">
              <a:rPr lang="en-US" smtClean="0"/>
              <a:t>5</a:t>
            </a:fld>
            <a:endParaRPr lang="en-US"/>
          </a:p>
        </p:txBody>
      </p:sp>
    </p:spTree>
    <p:extLst>
      <p:ext uri="{BB962C8B-B14F-4D97-AF65-F5344CB8AC3E}">
        <p14:creationId xmlns:p14="http://schemas.microsoft.com/office/powerpoint/2010/main" val="3519728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974">
              <a:defRPr/>
            </a:pPr>
            <a:r>
              <a:rPr lang="en-US" sz="1800" dirty="0">
                <a:latin typeface="Times New Roman" panose="02020603050405020304" pitchFamily="18" charset="0"/>
                <a:ea typeface="Calibri" panose="020F0502020204030204" pitchFamily="34" charset="0"/>
                <a:cs typeface="Times New Roman" panose="02020603050405020304" pitchFamily="18" charset="0"/>
              </a:rPr>
              <a:t>Well-designed programs and practices of school, family, and community partnerships benefit students, families, and schools.</a:t>
            </a:r>
          </a:p>
          <a:p>
            <a:pPr defTabSz="934974">
              <a:defRPr/>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defTabSz="934974">
              <a:defRPr/>
            </a:pPr>
            <a:r>
              <a:rPr lang="en-US" sz="1800" dirty="0">
                <a:latin typeface="Times New Roman" panose="02020603050405020304" pitchFamily="18" charset="0"/>
                <a:ea typeface="Calibri" panose="020F0502020204030204" pitchFamily="34" charset="0"/>
              </a:rPr>
              <a:t>School, family, and community partnerships activate a positive climate in learners at home, school and in the community. </a:t>
            </a:r>
            <a:r>
              <a:rPr lang="en-US" sz="1800" dirty="0">
                <a:latin typeface="Times New Roman" panose="02020603050405020304" pitchFamily="18" charset="0"/>
                <a:ea typeface="Calibri" panose="020F0502020204030204" pitchFamily="34" charset="0"/>
                <a:cs typeface="Times New Roman" panose="02020603050405020304" pitchFamily="18" charset="0"/>
              </a:rPr>
              <a:t>Today’s students are tomorrow’s parents. They are witnessing and experiencing how their schools treat their families and how their families treat the schools. They are learning by example how parents are involved at school and at home in their education</a:t>
            </a:r>
            <a:endParaRPr lang="en-US" sz="1800" dirty="0">
              <a:latin typeface="Times New Roman" panose="02020603050405020304" pitchFamily="18" charset="0"/>
              <a:ea typeface="Calibri" panose="020F0502020204030204" pitchFamily="34" charset="0"/>
            </a:endParaRPr>
          </a:p>
          <a:p>
            <a:pPr defTabSz="934974">
              <a:defRPr/>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defTabSz="934974">
              <a:defRPr/>
            </a:pPr>
            <a:r>
              <a:rPr lang="en-US" sz="1800" dirty="0">
                <a:latin typeface="Times New Roman" panose="02020603050405020304" pitchFamily="18" charset="0"/>
                <a:ea typeface="Calibri" panose="020F0502020204030204" pitchFamily="34" charset="0"/>
                <a:cs typeface="Times New Roman" panose="02020603050405020304" pitchFamily="18" charset="0"/>
              </a:rPr>
              <a:t>In forming partnerships, communication is a key element. Examining how, when, and why you are communicating with others is the first step in enhancing the communication between the school and wider community. </a:t>
            </a:r>
          </a:p>
          <a:p>
            <a:pPr defTabSz="934974">
              <a:defRPr/>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defTabSz="934974">
              <a:defRPr/>
            </a:pPr>
            <a:r>
              <a:rPr lang="en-US" sz="1800" dirty="0">
                <a:latin typeface="Times New Roman" panose="02020603050405020304" pitchFamily="18" charset="0"/>
                <a:ea typeface="Calibri" panose="020F0502020204030204" pitchFamily="34" charset="0"/>
                <a:cs typeface="Times New Roman" panose="02020603050405020304" pitchFamily="18" charset="0"/>
              </a:rPr>
              <a:t>COMMUNICATION  </a:t>
            </a:r>
            <a:r>
              <a:rPr lang="en-US" sz="1800" dirty="0">
                <a:latin typeface="Times New Roman" panose="02020603050405020304" pitchFamily="18" charset="0"/>
                <a:ea typeface="Calibri" panose="020F0502020204030204" pitchFamily="34" charset="0"/>
              </a:rPr>
              <a:t>Two-way communication activities keep families informed about and involved in school programs and students’ progress. Communities can become more engaged if many channels of information are used to communicate with various sectors of the community.  Announcements of and invitations for school events like sporting activities, concerts, plays, bake sales etc. can serve to bring community members to the campus.</a:t>
            </a:r>
          </a:p>
          <a:p>
            <a:pPr defTabSz="9349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34974">
              <a:defRPr/>
            </a:pPr>
            <a:r>
              <a:rPr lang="en-US" sz="1800" dirty="0">
                <a:latin typeface="Times New Roman" panose="02020603050405020304" pitchFamily="18" charset="0"/>
                <a:ea typeface="Calibri" panose="020F0502020204030204" pitchFamily="34" charset="0"/>
                <a:cs typeface="Times New Roman" panose="02020603050405020304" pitchFamily="18" charset="0"/>
              </a:rPr>
              <a:t>PARTNERSHIPS  One of the essential components of school and classroom organization and as a major influence on student learning and development. </a:t>
            </a:r>
          </a:p>
          <a:p>
            <a:pPr marL="292179" indent="-292179" defTabSz="934974">
              <a:buFont typeface="Arial" panose="020B0604020202020204" pitchFamily="34" charset="0"/>
              <a:buChar char="•"/>
              <a:defRPr/>
            </a:pPr>
            <a:r>
              <a:rPr lang="en-US" sz="1800" dirty="0">
                <a:latin typeface="Times New Roman" panose="02020603050405020304" pitchFamily="18" charset="0"/>
                <a:ea typeface="Calibri" panose="020F0502020204030204" pitchFamily="34" charset="0"/>
              </a:rPr>
              <a:t>Educators, families, and community members work together to share information, guide students, solve problems, and celebrate successes.</a:t>
            </a:r>
          </a:p>
          <a:p>
            <a:pPr marL="292179" indent="-292179" defTabSz="934974">
              <a:buFont typeface="Arial" panose="020B0604020202020204" pitchFamily="34" charset="0"/>
              <a:buChar char="•"/>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1B6B23-E927-4F28-9234-125400FE6F63}" type="slidenum">
              <a:rPr lang="en-US" smtClean="0"/>
              <a:t>6</a:t>
            </a:fld>
            <a:endParaRPr lang="en-US" dirty="0"/>
          </a:p>
        </p:txBody>
      </p:sp>
    </p:spTree>
    <p:extLst>
      <p:ext uri="{BB962C8B-B14F-4D97-AF65-F5344CB8AC3E}">
        <p14:creationId xmlns:p14="http://schemas.microsoft.com/office/powerpoint/2010/main" val="3724608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63638"/>
            <a:ext cx="5586413" cy="3141662"/>
          </a:xfrm>
        </p:spPr>
      </p:sp>
      <p:sp>
        <p:nvSpPr>
          <p:cNvPr id="3" name="Notes Placeholder 2"/>
          <p:cNvSpPr>
            <a:spLocks noGrp="1"/>
          </p:cNvSpPr>
          <p:nvPr>
            <p:ph type="body" idx="1"/>
          </p:nvPr>
        </p:nvSpPr>
        <p:spPr/>
        <p:txBody>
          <a:bodyPr/>
          <a:lstStyle/>
          <a:p>
            <a:pPr>
              <a:lnSpc>
                <a:spcPct val="107000"/>
              </a:lnSpc>
              <a:spcAft>
                <a:spcPts val="818"/>
              </a:spcAft>
            </a:pPr>
            <a:r>
              <a:rPr lang="en-US" sz="1800" dirty="0">
                <a:latin typeface="Calibri" panose="020F0502020204030204" pitchFamily="34" charset="0"/>
                <a:ea typeface="Calibri" panose="020F0502020204030204" pitchFamily="34" charset="0"/>
                <a:cs typeface="Times New Roman" panose="02020603050405020304" pitchFamily="18" charset="0"/>
              </a:rPr>
              <a:t>In accessing the level of community activities at your site, look at these action opportunities to Streamline Communication, Build relationships and Support engagement.</a:t>
            </a:r>
          </a:p>
          <a:p>
            <a:pPr>
              <a:lnSpc>
                <a:spcPct val="107000"/>
              </a:lnSpc>
              <a:spcAft>
                <a:spcPts val="818"/>
              </a:spcAft>
            </a:pPr>
            <a:r>
              <a:rPr lang="en-US" sz="1800" b="1" dirty="0">
                <a:latin typeface="Calibri" panose="020F0502020204030204" pitchFamily="34" charset="0"/>
                <a:ea typeface="Calibri" panose="020F0502020204030204" pitchFamily="34" charset="0"/>
                <a:cs typeface="Times New Roman" panose="02020603050405020304" pitchFamily="18" charset="0"/>
              </a:rPr>
              <a:t>Communication</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Keep current family contact information</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Have a functioning emergency contact system </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Have all communication to families available in the home languages of the students</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Have easy access to a translator </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Create directories of community services &amp; make then accessible in regular school communications such as special events programs, parent newsletters, web sites. </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Create directories of offerings at the school such as tutoring, after school recreation, health service, cultural events.</a:t>
            </a:r>
          </a:p>
          <a:p>
            <a:pPr marL="467487">
              <a:lnSpc>
                <a:spcPct val="107000"/>
              </a:lnSpc>
              <a:spcAft>
                <a:spcPts val="818"/>
              </a:spcAft>
            </a:pPr>
            <a:r>
              <a:rPr lang="en-US" sz="1800" b="1" dirty="0">
                <a:latin typeface="Calibri" panose="020F0502020204030204" pitchFamily="34" charset="0"/>
                <a:ea typeface="Calibri" panose="020F0502020204030204" pitchFamily="34" charset="0"/>
                <a:cs typeface="Times New Roman" panose="02020603050405020304" pitchFamily="18" charset="0"/>
              </a:rPr>
              <a: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8"/>
              </a:spcAft>
            </a:pPr>
            <a:r>
              <a:rPr lang="en-US" sz="1800" b="1" dirty="0">
                <a:latin typeface="Calibri" panose="020F0502020204030204" pitchFamily="34" charset="0"/>
                <a:ea typeface="Calibri" panose="020F0502020204030204" pitchFamily="34" charset="0"/>
                <a:cs typeface="Times New Roman" panose="02020603050405020304" pitchFamily="18" charset="0"/>
              </a:rPr>
              <a:t>Relationships</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Dedicate time and emotional support for families.</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Develop family/school activities</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Greet families when they drop of their kids</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Meet with businesses and organizations in the area and invite them to school functions</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Meet with small groups of families to learn about their ideas, opinions and concerns</a:t>
            </a:r>
          </a:p>
          <a:p>
            <a:pPr marL="350615" indent="-350615">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Invite families and community to serve on committees &amp; volunteer at the school</a:t>
            </a:r>
          </a:p>
          <a:p>
            <a:pPr marL="350615" indent="-350615">
              <a:lnSpc>
                <a:spcPct val="107000"/>
              </a:lnSpc>
              <a:spcAft>
                <a:spcPts val="818"/>
              </a:spcAft>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Encourage community service</a:t>
            </a:r>
          </a:p>
          <a:p>
            <a:endParaRPr lang="en-US" dirty="0"/>
          </a:p>
        </p:txBody>
      </p:sp>
      <p:sp>
        <p:nvSpPr>
          <p:cNvPr id="4" name="Slide Number Placeholder 3"/>
          <p:cNvSpPr>
            <a:spLocks noGrp="1"/>
          </p:cNvSpPr>
          <p:nvPr>
            <p:ph type="sldNum" sz="quarter" idx="5"/>
          </p:nvPr>
        </p:nvSpPr>
        <p:spPr/>
        <p:txBody>
          <a:bodyPr/>
          <a:lstStyle/>
          <a:p>
            <a:fld id="{FC1B6B23-E927-4F28-9234-125400FE6F63}" type="slidenum">
              <a:rPr lang="en-US" smtClean="0"/>
              <a:t>7</a:t>
            </a:fld>
            <a:endParaRPr lang="en-US"/>
          </a:p>
        </p:txBody>
      </p:sp>
    </p:spTree>
    <p:extLst>
      <p:ext uri="{BB962C8B-B14F-4D97-AF65-F5344CB8AC3E}">
        <p14:creationId xmlns:p14="http://schemas.microsoft.com/office/powerpoint/2010/main" val="640273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parent and community involvement has always been a cornerstone of public schools, greater recognition and support of these collaborative efforts is needed</a:t>
            </a:r>
            <a:r>
              <a:rPr lang="en-US" baseline="0" dirty="0"/>
              <a:t> in a comprehensive school safety plan.</a:t>
            </a:r>
            <a:endParaRPr lang="en-US" dirty="0"/>
          </a:p>
          <a:p>
            <a:endParaRPr lang="en-US" dirty="0"/>
          </a:p>
          <a:p>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fld id="{FC1B6B23-E927-4F28-9234-125400FE6F63}" type="slidenum">
              <a:rPr lang="en-US" smtClean="0"/>
              <a:t>8</a:t>
            </a:fld>
            <a:endParaRPr lang="en-US"/>
          </a:p>
        </p:txBody>
      </p:sp>
    </p:spTree>
    <p:extLst>
      <p:ext uri="{BB962C8B-B14F-4D97-AF65-F5344CB8AC3E}">
        <p14:creationId xmlns:p14="http://schemas.microsoft.com/office/powerpoint/2010/main" val="456917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Questions to consider and discuss either in pairs, small groups or as a large group discussion.</a:t>
            </a:r>
          </a:p>
          <a:p>
            <a:endParaRPr lang="en-US" dirty="0"/>
          </a:p>
          <a:p>
            <a:endParaRPr lang="en-US" dirty="0"/>
          </a:p>
        </p:txBody>
      </p:sp>
      <p:sp>
        <p:nvSpPr>
          <p:cNvPr id="4" name="Slide Number Placeholder 3"/>
          <p:cNvSpPr>
            <a:spLocks noGrp="1"/>
          </p:cNvSpPr>
          <p:nvPr>
            <p:ph type="sldNum" sz="quarter" idx="5"/>
          </p:nvPr>
        </p:nvSpPr>
        <p:spPr/>
        <p:txBody>
          <a:bodyPr/>
          <a:lstStyle/>
          <a:p>
            <a:fld id="{FC1B6B23-E927-4F28-9234-125400FE6F63}" type="slidenum">
              <a:rPr lang="en-US" smtClean="0"/>
              <a:t>9</a:t>
            </a:fld>
            <a:endParaRPr lang="en-US"/>
          </a:p>
        </p:txBody>
      </p:sp>
    </p:spTree>
    <p:extLst>
      <p:ext uri="{BB962C8B-B14F-4D97-AF65-F5344CB8AC3E}">
        <p14:creationId xmlns:p14="http://schemas.microsoft.com/office/powerpoint/2010/main" val="2041648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8D32C8E-2CA0-495B-9C06-A0EB7FDC0E90}" type="datetimeFigureOut">
              <a:rPr lang="en-US" smtClean="0"/>
              <a:t>4/4/23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3001780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D32C8E-2CA0-495B-9C06-A0EB7FDC0E90}" type="datetimeFigureOut">
              <a:rPr lang="en-US" smtClean="0"/>
              <a:t>4/4/23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4063835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8D32C8E-2CA0-495B-9C06-A0EB7FDC0E90}" type="datetimeFigureOut">
              <a:rPr lang="en-US" smtClean="0"/>
              <a:t>4/4/23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258129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D32C8E-2CA0-495B-9C06-A0EB7FDC0E90}" type="datetimeFigureOut">
              <a:rPr lang="en-US" smtClean="0"/>
              <a:t>4/4/23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581543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D32C8E-2CA0-495B-9C06-A0EB7FDC0E90}" type="datetimeFigureOut">
              <a:rPr lang="en-US" smtClean="0"/>
              <a:t>4/4/23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533939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D32C8E-2CA0-495B-9C06-A0EB7FDC0E90}" type="datetimeFigureOut">
              <a:rPr lang="en-US" smtClean="0"/>
              <a:t>4/4/23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2128434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D32C8E-2CA0-495B-9C06-A0EB7FDC0E90}" type="datetimeFigureOut">
              <a:rPr lang="en-US" smtClean="0"/>
              <a:t>4/4/23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2383112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32C8E-2CA0-495B-9C06-A0EB7FDC0E90}" type="datetimeFigureOut">
              <a:rPr lang="en-US" smtClean="0"/>
              <a:t>4/4/23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594993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D32C8E-2CA0-495B-9C06-A0EB7FDC0E90}" type="datetimeFigureOut">
              <a:rPr lang="en-US" smtClean="0"/>
              <a:t>4/4/23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352184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D32C8E-2CA0-495B-9C06-A0EB7FDC0E90}" type="datetimeFigureOut">
              <a:rPr lang="en-US" smtClean="0"/>
              <a:t>4/4/23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3562628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D32C8E-2CA0-495B-9C06-A0EB7FDC0E90}" type="datetimeFigureOut">
              <a:rPr lang="en-US" smtClean="0"/>
              <a:t>4/4/23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3665977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D32C8E-2CA0-495B-9C06-A0EB7FDC0E90}" type="datetimeFigureOut">
              <a:rPr lang="en-US" smtClean="0"/>
              <a:t>4/4/23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785FB-ECF2-4C7C-991B-23A0B8AE5679}" type="slidenum">
              <a:rPr lang="en-US" smtClean="0"/>
              <a:t>‹#›</a:t>
            </a:fld>
            <a:endParaRPr lang="en-US"/>
          </a:p>
        </p:txBody>
      </p:sp>
    </p:spTree>
    <p:extLst>
      <p:ext uri="{BB962C8B-B14F-4D97-AF65-F5344CB8AC3E}">
        <p14:creationId xmlns:p14="http://schemas.microsoft.com/office/powerpoint/2010/main" val="2781281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D32C8E-2CA0-495B-9C06-A0EB7FDC0E90}" type="datetimeFigureOut">
              <a:rPr lang="en-US" smtClean="0"/>
              <a:t>4/4/23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4785FB-ECF2-4C7C-991B-23A0B8AE5679}" type="slidenum">
              <a:rPr lang="en-US" smtClean="0"/>
              <a:t>‹#›</a:t>
            </a:fld>
            <a:endParaRPr lang="en-US"/>
          </a:p>
        </p:txBody>
      </p:sp>
    </p:spTree>
    <p:extLst>
      <p:ext uri="{BB962C8B-B14F-4D97-AF65-F5344CB8AC3E}">
        <p14:creationId xmlns:p14="http://schemas.microsoft.com/office/powerpoint/2010/main" val="2314741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81730"/>
            <a:ext cx="9144000" cy="2387600"/>
          </a:xfrm>
        </p:spPr>
        <p:txBody>
          <a:bodyPr>
            <a:normAutofit/>
          </a:bodyPr>
          <a:lstStyle/>
          <a:p>
            <a:r>
              <a:rPr lang="en-US" sz="6600" b="1" dirty="0"/>
              <a:t>Engaging Partners:</a:t>
            </a:r>
            <a:br>
              <a:rPr lang="en-US" sz="6600" b="1" dirty="0"/>
            </a:br>
            <a:r>
              <a:rPr lang="en-US" dirty="0"/>
              <a:t>Families &amp; Community</a:t>
            </a:r>
          </a:p>
        </p:txBody>
      </p:sp>
      <p:sp>
        <p:nvSpPr>
          <p:cNvPr id="4" name="Rectangle 3">
            <a:extLst>
              <a:ext uri="{FF2B5EF4-FFF2-40B4-BE49-F238E27FC236}">
                <a16:creationId xmlns:a16="http://schemas.microsoft.com/office/drawing/2014/main" id="{C5979EDF-31A0-FD48-AD4A-A83ADF16DE13}"/>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DA40656-02DD-B541-AF5D-696E8A5F307A}"/>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AB50590-468E-BF4E-A3ED-A7EBC6226B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a:extLst>
              <a:ext uri="{FF2B5EF4-FFF2-40B4-BE49-F238E27FC236}">
                <a16:creationId xmlns:a16="http://schemas.microsoft.com/office/drawing/2014/main" id="{2A26C3A0-3162-B94E-86FD-A8B44535F047}"/>
              </a:ext>
            </a:extLst>
          </p:cNvPr>
          <p:cNvPicPr>
            <a:picLocks noChangeAspect="1"/>
          </p:cNvPicPr>
          <p:nvPr/>
        </p:nvPicPr>
        <p:blipFill>
          <a:blip r:embed="rId4"/>
          <a:stretch>
            <a:fillRect/>
          </a:stretch>
        </p:blipFill>
        <p:spPr>
          <a:xfrm>
            <a:off x="2955113" y="251677"/>
            <a:ext cx="6281773" cy="2505651"/>
          </a:xfrm>
          <a:prstGeom prst="rect">
            <a:avLst/>
          </a:prstGeom>
        </p:spPr>
      </p:pic>
    </p:spTree>
    <p:extLst>
      <p:ext uri="{BB962C8B-B14F-4D97-AF65-F5344CB8AC3E}">
        <p14:creationId xmlns:p14="http://schemas.microsoft.com/office/powerpoint/2010/main" val="2933475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latin typeface="+mn-lt"/>
              </a:rPr>
              <a:t>Why Involve Families and Community Members?</a:t>
            </a:r>
          </a:p>
        </p:txBody>
      </p:sp>
      <p:sp>
        <p:nvSpPr>
          <p:cNvPr id="3" name="Content Placeholder 2"/>
          <p:cNvSpPr>
            <a:spLocks noGrp="1"/>
          </p:cNvSpPr>
          <p:nvPr>
            <p:ph idx="1"/>
          </p:nvPr>
        </p:nvSpPr>
        <p:spPr>
          <a:xfrm>
            <a:off x="927410" y="2334743"/>
            <a:ext cx="10515600" cy="3273507"/>
          </a:xfrm>
        </p:spPr>
        <p:txBody>
          <a:bodyPr/>
          <a:lstStyle/>
          <a:p>
            <a:pPr marL="0" indent="0" algn="ctr">
              <a:buNone/>
            </a:pPr>
            <a:r>
              <a:rPr lang="en-US" sz="4400" dirty="0">
                <a:latin typeface="+mj-lt"/>
              </a:rPr>
              <a:t>Partnerships with families, neighbors, and other community members strengthen the culture and climate of a school. </a:t>
            </a:r>
          </a:p>
          <a:p>
            <a:pPr marL="0" indent="0">
              <a:buNone/>
            </a:pPr>
            <a:endParaRPr lang="en-US" dirty="0"/>
          </a:p>
          <a:p>
            <a:pPr marL="0" indent="0">
              <a:buNone/>
            </a:pPr>
            <a:endParaRPr lang="en-US" dirty="0"/>
          </a:p>
          <a:p>
            <a:pPr marL="0" indent="0">
              <a:buNone/>
            </a:pPr>
            <a:endParaRPr lang="en-US" dirty="0"/>
          </a:p>
        </p:txBody>
      </p:sp>
      <p:sp>
        <p:nvSpPr>
          <p:cNvPr id="4" name="Rectangle 3">
            <a:extLst>
              <a:ext uri="{FF2B5EF4-FFF2-40B4-BE49-F238E27FC236}">
                <a16:creationId xmlns:a16="http://schemas.microsoft.com/office/drawing/2014/main" id="{A3245218-6022-A742-922B-9844C95E87EB}"/>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82F8246-E4C8-A441-A23E-16D1F32F084F}"/>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23F10120-A38D-5741-8E00-6C4F8A948C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a:extLst>
              <a:ext uri="{FF2B5EF4-FFF2-40B4-BE49-F238E27FC236}">
                <a16:creationId xmlns:a16="http://schemas.microsoft.com/office/drawing/2014/main" id="{BD205DDA-6AB9-1907-C185-60CA5920618C}"/>
              </a:ext>
            </a:extLst>
          </p:cNvPr>
          <p:cNvPicPr>
            <a:picLocks noChangeAspect="1"/>
          </p:cNvPicPr>
          <p:nvPr/>
        </p:nvPicPr>
        <p:blipFill>
          <a:blip r:embed="rId4"/>
          <a:stretch>
            <a:fillRect/>
          </a:stretch>
        </p:blipFill>
        <p:spPr>
          <a:xfrm>
            <a:off x="2793380" y="4772761"/>
            <a:ext cx="6605239" cy="1720114"/>
          </a:xfrm>
          <a:prstGeom prst="rect">
            <a:avLst/>
          </a:prstGeom>
        </p:spPr>
      </p:pic>
    </p:spTree>
    <p:extLst>
      <p:ext uri="{BB962C8B-B14F-4D97-AF65-F5344CB8AC3E}">
        <p14:creationId xmlns:p14="http://schemas.microsoft.com/office/powerpoint/2010/main" val="349594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people sitting on a couch&#10;&#10;Description automatically generated with medium confidence">
            <a:extLst>
              <a:ext uri="{FF2B5EF4-FFF2-40B4-BE49-F238E27FC236}">
                <a16:creationId xmlns:a16="http://schemas.microsoft.com/office/drawing/2014/main" id="{CDB05541-4192-443E-9A23-9DD44BDD7776}"/>
              </a:ext>
            </a:extLst>
          </p:cNvPr>
          <p:cNvPicPr>
            <a:picLocks noChangeAspect="1"/>
          </p:cNvPicPr>
          <p:nvPr/>
        </p:nvPicPr>
        <p:blipFill>
          <a:blip r:embed="rId3" cstate="print">
            <a:alphaModFix amt="35000"/>
            <a:extLst>
              <a:ext uri="{28A0092B-C50C-407E-A947-70E740481C1C}">
                <a14:useLocalDpi xmlns:a14="http://schemas.microsoft.com/office/drawing/2010/main" val="0"/>
              </a:ext>
            </a:extLst>
          </a:blip>
          <a:stretch>
            <a:fillRect/>
          </a:stretch>
        </p:blipFill>
        <p:spPr>
          <a:xfrm>
            <a:off x="436098" y="-77952"/>
            <a:ext cx="11319804" cy="6935952"/>
          </a:xfrm>
          <a:prstGeom prst="rect">
            <a:avLst/>
          </a:prstGeom>
        </p:spPr>
      </p:pic>
      <p:sp>
        <p:nvSpPr>
          <p:cNvPr id="7" name="Alternate Process 6">
            <a:extLst>
              <a:ext uri="{FF2B5EF4-FFF2-40B4-BE49-F238E27FC236}">
                <a16:creationId xmlns:a16="http://schemas.microsoft.com/office/drawing/2014/main" id="{8C164259-684A-DA46-AC0D-773B59448C65}"/>
              </a:ext>
            </a:extLst>
          </p:cNvPr>
          <p:cNvSpPr/>
          <p:nvPr/>
        </p:nvSpPr>
        <p:spPr>
          <a:xfrm>
            <a:off x="838200" y="1825625"/>
            <a:ext cx="9844668" cy="806063"/>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Families, Not Just Parents</a:t>
            </a:r>
          </a:p>
        </p:txBody>
      </p:sp>
      <p:sp>
        <p:nvSpPr>
          <p:cNvPr id="3" name="Content Placeholder 2"/>
          <p:cNvSpPr>
            <a:spLocks noGrp="1"/>
          </p:cNvSpPr>
          <p:nvPr>
            <p:ph idx="1"/>
          </p:nvPr>
        </p:nvSpPr>
        <p:spPr/>
        <p:txBody>
          <a:bodyPr/>
          <a:lstStyle/>
          <a:p>
            <a:pPr marL="0" indent="0">
              <a:buNone/>
            </a:pPr>
            <a:r>
              <a:rPr lang="en-US" dirty="0"/>
              <a:t>Limiting your outreach to parents may miss the skills and talents of extended family members – Have a special event for grandparents!</a:t>
            </a:r>
            <a:endParaRPr lang="en-US" sz="1100" dirty="0"/>
          </a:p>
          <a:p>
            <a:pPr marL="0" indent="0">
              <a:buNone/>
            </a:pPr>
            <a:endParaRPr lang="en-US" dirty="0"/>
          </a:p>
          <a:p>
            <a:pPr marL="0" indent="0">
              <a:buNone/>
            </a:pPr>
            <a:endParaRPr lang="en-US" dirty="0"/>
          </a:p>
          <a:p>
            <a:pPr marL="0" indent="0">
              <a:buNone/>
            </a:pPr>
            <a:r>
              <a:rPr lang="en-US" sz="3200" dirty="0"/>
              <a:t>Engaging with families is critical to understanding:</a:t>
            </a:r>
          </a:p>
          <a:p>
            <a:r>
              <a:rPr lang="en-US" sz="3200" dirty="0"/>
              <a:t>the strengths each family has to support their students</a:t>
            </a:r>
          </a:p>
          <a:p>
            <a:r>
              <a:rPr lang="en-US" sz="3200" dirty="0"/>
              <a:t>local racial or ethnic differences</a:t>
            </a:r>
          </a:p>
          <a:p>
            <a:endParaRPr lang="en-US" sz="3200" dirty="0"/>
          </a:p>
        </p:txBody>
      </p:sp>
      <p:sp>
        <p:nvSpPr>
          <p:cNvPr id="4" name="Rectangle 3">
            <a:extLst>
              <a:ext uri="{FF2B5EF4-FFF2-40B4-BE49-F238E27FC236}">
                <a16:creationId xmlns:a16="http://schemas.microsoft.com/office/drawing/2014/main" id="{5DFC5835-40C6-F04D-8255-5F1261EC463B}"/>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D8573F2-7FC2-7E4E-AE4C-1F1F45BE95FC}"/>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DD6C54D-B100-E24C-83F0-7B14DE2C07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2439050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Epstein’s Six Types of Parent Involvement</a:t>
            </a:r>
          </a:p>
        </p:txBody>
      </p:sp>
      <p:sp>
        <p:nvSpPr>
          <p:cNvPr id="3" name="Content Placeholder 2"/>
          <p:cNvSpPr>
            <a:spLocks noGrp="1"/>
          </p:cNvSpPr>
          <p:nvPr>
            <p:ph idx="1"/>
          </p:nvPr>
        </p:nvSpPr>
        <p:spPr>
          <a:xfrm>
            <a:off x="838200" y="1825625"/>
            <a:ext cx="4882376" cy="4351338"/>
          </a:xfrm>
        </p:spPr>
        <p:txBody>
          <a:bodyPr/>
          <a:lstStyle/>
          <a:p>
            <a:pPr marL="514350" indent="-514350">
              <a:buFont typeface="+mj-lt"/>
              <a:buAutoNum type="arabicPeriod"/>
            </a:pPr>
            <a:r>
              <a:rPr lang="en-US" dirty="0"/>
              <a:t>Parenting</a:t>
            </a:r>
          </a:p>
          <a:p>
            <a:pPr marL="514350" indent="-514350">
              <a:buFont typeface="+mj-lt"/>
              <a:buAutoNum type="arabicPeriod"/>
            </a:pPr>
            <a:r>
              <a:rPr lang="en-US" dirty="0"/>
              <a:t>Communicating</a:t>
            </a:r>
          </a:p>
          <a:p>
            <a:pPr marL="514350" indent="-514350">
              <a:buFont typeface="+mj-lt"/>
              <a:buAutoNum type="arabicPeriod"/>
            </a:pPr>
            <a:r>
              <a:rPr lang="en-US" dirty="0"/>
              <a:t>Volunteering</a:t>
            </a:r>
          </a:p>
          <a:p>
            <a:pPr marL="514350" indent="-514350">
              <a:buFont typeface="+mj-lt"/>
              <a:buAutoNum type="arabicPeriod"/>
            </a:pPr>
            <a:r>
              <a:rPr lang="en-US" dirty="0"/>
              <a:t>Learning at home</a:t>
            </a:r>
          </a:p>
          <a:p>
            <a:pPr marL="514350" indent="-514350">
              <a:buFont typeface="+mj-lt"/>
              <a:buAutoNum type="arabicPeriod"/>
            </a:pPr>
            <a:r>
              <a:rPr lang="en-US" dirty="0"/>
              <a:t>Decision making</a:t>
            </a:r>
          </a:p>
          <a:p>
            <a:pPr marL="514350" indent="-514350">
              <a:buFont typeface="+mj-lt"/>
              <a:buAutoNum type="arabicPeriod"/>
            </a:pPr>
            <a:r>
              <a:rPr lang="en-US" dirty="0"/>
              <a:t>Collaborating with the community</a:t>
            </a:r>
          </a:p>
        </p:txBody>
      </p:sp>
      <p:sp>
        <p:nvSpPr>
          <p:cNvPr id="4" name="Rectangle 3">
            <a:extLst>
              <a:ext uri="{FF2B5EF4-FFF2-40B4-BE49-F238E27FC236}">
                <a16:creationId xmlns:a16="http://schemas.microsoft.com/office/drawing/2014/main" id="{A003AFDD-7403-3A4E-B589-7100B281180B}"/>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B175EB3F-EB52-CF4E-BF44-F0FB95404CC7}"/>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E647ACBA-5CE9-2D43-9F80-16A217E1B3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a:extLst>
              <a:ext uri="{FF2B5EF4-FFF2-40B4-BE49-F238E27FC236}">
                <a16:creationId xmlns:a16="http://schemas.microsoft.com/office/drawing/2014/main" id="{C2966598-91A4-104F-914C-C903F24CC932}"/>
              </a:ext>
            </a:extLst>
          </p:cNvPr>
          <p:cNvPicPr>
            <a:picLocks noChangeAspect="1"/>
          </p:cNvPicPr>
          <p:nvPr/>
        </p:nvPicPr>
        <p:blipFill>
          <a:blip r:embed="rId4"/>
          <a:stretch>
            <a:fillRect/>
          </a:stretch>
        </p:blipFill>
        <p:spPr>
          <a:xfrm>
            <a:off x="5248292" y="1544922"/>
            <a:ext cx="5412493" cy="4175654"/>
          </a:xfrm>
          <a:prstGeom prst="rect">
            <a:avLst/>
          </a:prstGeom>
        </p:spPr>
      </p:pic>
    </p:spTree>
    <p:extLst>
      <p:ext uri="{BB962C8B-B14F-4D97-AF65-F5344CB8AC3E}">
        <p14:creationId xmlns:p14="http://schemas.microsoft.com/office/powerpoint/2010/main" val="3306885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Members</a:t>
            </a:r>
          </a:p>
        </p:txBody>
      </p:sp>
      <p:sp>
        <p:nvSpPr>
          <p:cNvPr id="3" name="Content Placeholder 2"/>
          <p:cNvSpPr>
            <a:spLocks noGrp="1"/>
          </p:cNvSpPr>
          <p:nvPr>
            <p:ph idx="1"/>
          </p:nvPr>
        </p:nvSpPr>
        <p:spPr>
          <a:xfrm>
            <a:off x="838200" y="1415172"/>
            <a:ext cx="10515600" cy="4351338"/>
          </a:xfrm>
        </p:spPr>
        <p:txBody>
          <a:bodyPr>
            <a:normAutofit lnSpcReduction="10000"/>
          </a:bodyPr>
          <a:lstStyle/>
          <a:p>
            <a:r>
              <a:rPr lang="en-US" dirty="0"/>
              <a:t>Neighbors can be a source of information about student safety coming and going from school</a:t>
            </a:r>
          </a:p>
          <a:p>
            <a:r>
              <a:rPr lang="en-US" dirty="0"/>
              <a:t>Businesses can provide financial support </a:t>
            </a:r>
          </a:p>
          <a:p>
            <a:r>
              <a:rPr lang="en-US" dirty="0"/>
              <a:t>Religious institutions can provide resources to families</a:t>
            </a:r>
          </a:p>
          <a:p>
            <a:r>
              <a:rPr lang="en-US" dirty="0"/>
              <a:t>Religious organizations can be a source of volunteers</a:t>
            </a:r>
          </a:p>
          <a:p>
            <a:r>
              <a:rPr lang="en-US" dirty="0"/>
              <a:t>Social service organizations and government organizations can provide services to students and families</a:t>
            </a:r>
          </a:p>
          <a:p>
            <a:r>
              <a:rPr lang="en-US" dirty="0"/>
              <a:t>Content area experts can enhance the curriculum</a:t>
            </a:r>
          </a:p>
          <a:p>
            <a:r>
              <a:rPr lang="en-US" dirty="0"/>
              <a:t>Businesses, service and government organizations can provide sites for internships</a:t>
            </a:r>
          </a:p>
          <a:p>
            <a:pPr marL="0" indent="0">
              <a:buNone/>
            </a:pPr>
            <a:endParaRPr lang="en-US" dirty="0"/>
          </a:p>
          <a:p>
            <a:endParaRPr lang="en-US" dirty="0"/>
          </a:p>
        </p:txBody>
      </p:sp>
      <p:sp>
        <p:nvSpPr>
          <p:cNvPr id="4" name="Rectangle 3">
            <a:extLst>
              <a:ext uri="{FF2B5EF4-FFF2-40B4-BE49-F238E27FC236}">
                <a16:creationId xmlns:a16="http://schemas.microsoft.com/office/drawing/2014/main" id="{FA2A599C-CE07-AB4F-880C-B77A5D4BD70D}"/>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BDDAC7B2-59C4-B442-864C-8622527A3D8F}"/>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F1151A22-1D1B-9544-80A8-EE7A9848B8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83976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Can Educators Promote Family-Community-Partnerships?</a:t>
            </a:r>
          </a:p>
        </p:txBody>
      </p:sp>
      <p:sp>
        <p:nvSpPr>
          <p:cNvPr id="3" name="Content Placeholder 2"/>
          <p:cNvSpPr>
            <a:spLocks noGrp="1"/>
          </p:cNvSpPr>
          <p:nvPr>
            <p:ph idx="1"/>
          </p:nvPr>
        </p:nvSpPr>
        <p:spPr>
          <a:xfrm>
            <a:off x="838200" y="2422689"/>
            <a:ext cx="10515600" cy="3242131"/>
          </a:xfrm>
        </p:spPr>
        <p:txBody>
          <a:bodyPr/>
          <a:lstStyle/>
          <a:p>
            <a:pPr marL="0" indent="0" algn="ctr">
              <a:buNone/>
            </a:pPr>
            <a:r>
              <a:rPr lang="en-US" sz="4400" b="1" dirty="0">
                <a:latin typeface="+mj-lt"/>
              </a:rPr>
              <a:t>1. </a:t>
            </a:r>
            <a:r>
              <a:rPr lang="en-US" sz="4400" dirty="0">
                <a:latin typeface="+mj-lt"/>
              </a:rPr>
              <a:t>Streamlining communication</a:t>
            </a:r>
          </a:p>
          <a:p>
            <a:pPr marL="0" indent="0" algn="ctr">
              <a:buNone/>
            </a:pPr>
            <a:r>
              <a:rPr lang="en-US" sz="4400" b="1" dirty="0">
                <a:latin typeface="+mj-lt"/>
              </a:rPr>
              <a:t>2. </a:t>
            </a:r>
            <a:r>
              <a:rPr lang="en-US" sz="4400" dirty="0">
                <a:latin typeface="+mj-lt"/>
              </a:rPr>
              <a:t>Building partnerships</a:t>
            </a:r>
          </a:p>
          <a:p>
            <a:pPr marL="0" indent="0" algn="ctr">
              <a:buNone/>
            </a:pPr>
            <a:endParaRPr lang="en-US" dirty="0">
              <a:latin typeface="+mj-lt"/>
            </a:endParaRPr>
          </a:p>
        </p:txBody>
      </p:sp>
      <p:sp>
        <p:nvSpPr>
          <p:cNvPr id="4" name="Rectangle 3">
            <a:extLst>
              <a:ext uri="{FF2B5EF4-FFF2-40B4-BE49-F238E27FC236}">
                <a16:creationId xmlns:a16="http://schemas.microsoft.com/office/drawing/2014/main" id="{E52BF51F-F9EC-704D-9657-57F48FD13DE6}"/>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35A0F27-06AC-E642-AF9F-8979922D3BD9}"/>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5425CDC0-A25B-7E42-9A2A-D036938602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a:extLst>
              <a:ext uri="{FF2B5EF4-FFF2-40B4-BE49-F238E27FC236}">
                <a16:creationId xmlns:a16="http://schemas.microsoft.com/office/drawing/2014/main" id="{3B14EEF7-9AD4-7B43-B559-4D9F04DB35DF}"/>
              </a:ext>
            </a:extLst>
          </p:cNvPr>
          <p:cNvPicPr>
            <a:picLocks noChangeAspect="1"/>
          </p:cNvPicPr>
          <p:nvPr/>
        </p:nvPicPr>
        <p:blipFill>
          <a:blip r:embed="rId4"/>
          <a:stretch>
            <a:fillRect/>
          </a:stretch>
        </p:blipFill>
        <p:spPr>
          <a:xfrm>
            <a:off x="4320168" y="3921959"/>
            <a:ext cx="3551663" cy="2936041"/>
          </a:xfrm>
          <a:prstGeom prst="rect">
            <a:avLst/>
          </a:prstGeom>
        </p:spPr>
      </p:pic>
    </p:spTree>
    <p:extLst>
      <p:ext uri="{BB962C8B-B14F-4D97-AF65-F5344CB8AC3E}">
        <p14:creationId xmlns:p14="http://schemas.microsoft.com/office/powerpoint/2010/main" val="1012485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Promote Family-Community-Partnerships</a:t>
            </a:r>
          </a:p>
        </p:txBody>
      </p:sp>
      <p:sp>
        <p:nvSpPr>
          <p:cNvPr id="4" name="Rectangle 3">
            <a:extLst>
              <a:ext uri="{FF2B5EF4-FFF2-40B4-BE49-F238E27FC236}">
                <a16:creationId xmlns:a16="http://schemas.microsoft.com/office/drawing/2014/main" id="{E52BF51F-F9EC-704D-9657-57F48FD13DE6}"/>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35A0F27-06AC-E642-AF9F-8979922D3BD9}"/>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5425CDC0-A25B-7E42-9A2A-D036938602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2" descr="Group of raised hands holding the text Community. People diversity.Teamwork or community cooperation concept. Connection between diverse people.Communication and sharing.Racial equality&#10;                        ">
            <a:extLst>
              <a:ext uri="{FF2B5EF4-FFF2-40B4-BE49-F238E27FC236}">
                <a16:creationId xmlns:a16="http://schemas.microsoft.com/office/drawing/2014/main" id="{27392A51-7A6B-45CF-06CF-6FC25D6488BD}"/>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295400" y="1991786"/>
            <a:ext cx="9601200" cy="3611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723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6289" y="1690688"/>
            <a:ext cx="10379422" cy="3859998"/>
          </a:xfrm>
        </p:spPr>
        <p:txBody>
          <a:bodyPr/>
          <a:lstStyle/>
          <a:p>
            <a:pPr marL="0" indent="0">
              <a:buNone/>
            </a:pPr>
            <a:r>
              <a:rPr lang="en-US" b="1" dirty="0"/>
              <a:t>Schools and community organizations also make efforts to listen to parents and families, support them, and ensure that they have the tools to be active partners in their children’s school experience.</a:t>
            </a:r>
          </a:p>
          <a:p>
            <a:pPr marL="0" indent="0">
              <a:buNone/>
            </a:pPr>
            <a:endParaRPr lang="en-US" b="1" dirty="0"/>
          </a:p>
          <a:p>
            <a:pPr marL="0" indent="0">
              <a:buNone/>
            </a:pPr>
            <a:r>
              <a:rPr lang="en-US" b="1" dirty="0"/>
              <a:t>Get to know families and organizations serving different groups of students as step to providing services to the entire school population and promote social justice.</a:t>
            </a:r>
            <a:endParaRPr lang="en-US" dirty="0"/>
          </a:p>
          <a:p>
            <a:pPr marL="0" indent="0">
              <a:buNone/>
            </a:pPr>
            <a:endParaRPr lang="en-US" b="1" dirty="0"/>
          </a:p>
          <a:p>
            <a:pPr marL="0" indent="0">
              <a:buNone/>
            </a:pPr>
            <a:endParaRPr lang="en-US" dirty="0"/>
          </a:p>
        </p:txBody>
      </p:sp>
      <p:sp>
        <p:nvSpPr>
          <p:cNvPr id="4" name="Rectangle 3">
            <a:extLst>
              <a:ext uri="{FF2B5EF4-FFF2-40B4-BE49-F238E27FC236}">
                <a16:creationId xmlns:a16="http://schemas.microsoft.com/office/drawing/2014/main" id="{D9232BF3-D26E-044D-83E3-4973AD1BE890}"/>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E4A7D0A-EF5A-5C44-B047-EA4CB0216288}"/>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0E3D4157-33C0-0149-9520-F5418050F5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
        <p:nvSpPr>
          <p:cNvPr id="9" name="Title 8">
            <a:extLst>
              <a:ext uri="{FF2B5EF4-FFF2-40B4-BE49-F238E27FC236}">
                <a16:creationId xmlns:a16="http://schemas.microsoft.com/office/drawing/2014/main" id="{2BD03919-5791-FC2C-8CBA-A28B9EF56F93}"/>
              </a:ext>
            </a:extLst>
          </p:cNvPr>
          <p:cNvSpPr>
            <a:spLocks noGrp="1"/>
          </p:cNvSpPr>
          <p:nvPr>
            <p:ph type="title"/>
          </p:nvPr>
        </p:nvSpPr>
        <p:spPr/>
        <p:txBody>
          <a:bodyPr/>
          <a:lstStyle/>
          <a:p>
            <a:r>
              <a:rPr lang="en-US" b="1" dirty="0"/>
              <a:t>Parent and Community Involvement</a:t>
            </a:r>
          </a:p>
        </p:txBody>
      </p:sp>
      <p:pic>
        <p:nvPicPr>
          <p:cNvPr id="2052" name="Picture 4" descr="Teamwork">
            <a:extLst>
              <a:ext uri="{FF2B5EF4-FFF2-40B4-BE49-F238E27FC236}">
                <a16:creationId xmlns:a16="http://schemas.microsoft.com/office/drawing/2014/main" id="{F852F190-ECA4-972B-BA62-2B7CB23FDF8A}"/>
              </a:ext>
            </a:extLst>
          </p:cNvPr>
          <p:cNvPicPr>
            <a:picLocks noChangeAspect="1" noChangeArrowheads="1"/>
          </p:cNvPicPr>
          <p:nvPr/>
        </p:nvPicPr>
        <p:blipFill>
          <a:blip r:embed="rId4">
            <a:alphaModFix amt="35000"/>
            <a:extLst>
              <a:ext uri="{28A0092B-C50C-407E-A947-70E740481C1C}">
                <a14:useLocalDpi xmlns:a14="http://schemas.microsoft.com/office/drawing/2010/main" val="0"/>
              </a:ext>
            </a:extLst>
          </a:blip>
          <a:srcRect/>
          <a:stretch>
            <a:fillRect/>
          </a:stretch>
        </p:blipFill>
        <p:spPr bwMode="auto">
          <a:xfrm>
            <a:off x="439908" y="-53342"/>
            <a:ext cx="11315994" cy="6911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771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Reflective Questions</a:t>
            </a:r>
          </a:p>
        </p:txBody>
      </p:sp>
      <p:sp>
        <p:nvSpPr>
          <p:cNvPr id="3" name="Content Placeholder 2"/>
          <p:cNvSpPr>
            <a:spLocks noGrp="1"/>
          </p:cNvSpPr>
          <p:nvPr>
            <p:ph idx="1"/>
          </p:nvPr>
        </p:nvSpPr>
        <p:spPr/>
        <p:txBody>
          <a:bodyPr/>
          <a:lstStyle/>
          <a:p>
            <a:r>
              <a:rPr lang="en-US" dirty="0"/>
              <a:t>Who are the people who now interact with the school?</a:t>
            </a:r>
          </a:p>
          <a:p>
            <a:r>
              <a:rPr lang="en-US" dirty="0"/>
              <a:t>How can educators strengthen these connections?</a:t>
            </a:r>
          </a:p>
          <a:p>
            <a:r>
              <a:rPr lang="en-US" dirty="0"/>
              <a:t>What other community/business/government leaders do we need to connect with?</a:t>
            </a:r>
          </a:p>
          <a:p>
            <a:r>
              <a:rPr lang="en-US" dirty="0"/>
              <a:t>What do they offer for school safety?</a:t>
            </a:r>
          </a:p>
          <a:p>
            <a:r>
              <a:rPr lang="en-US" dirty="0"/>
              <a:t>What does this school want from families or community partners?</a:t>
            </a:r>
          </a:p>
        </p:txBody>
      </p:sp>
      <p:sp>
        <p:nvSpPr>
          <p:cNvPr id="4" name="Rectangle 3">
            <a:extLst>
              <a:ext uri="{FF2B5EF4-FFF2-40B4-BE49-F238E27FC236}">
                <a16:creationId xmlns:a16="http://schemas.microsoft.com/office/drawing/2014/main" id="{D9232BF3-D26E-044D-83E3-4973AD1BE890}"/>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E4A7D0A-EF5A-5C44-B047-EA4CB0216288}"/>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0E3D4157-33C0-0149-9520-F5418050F5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a:extLst>
              <a:ext uri="{FF2B5EF4-FFF2-40B4-BE49-F238E27FC236}">
                <a16:creationId xmlns:a16="http://schemas.microsoft.com/office/drawing/2014/main" id="{67588507-0806-CD4A-BD04-07ABDEC19B67}"/>
              </a:ext>
            </a:extLst>
          </p:cNvPr>
          <p:cNvPicPr>
            <a:picLocks noChangeAspect="1"/>
          </p:cNvPicPr>
          <p:nvPr/>
        </p:nvPicPr>
        <p:blipFill>
          <a:blip r:embed="rId4"/>
          <a:stretch>
            <a:fillRect/>
          </a:stretch>
        </p:blipFill>
        <p:spPr>
          <a:xfrm>
            <a:off x="5739780" y="314945"/>
            <a:ext cx="1270000" cy="1270000"/>
          </a:xfrm>
          <a:prstGeom prst="rect">
            <a:avLst/>
          </a:prstGeom>
        </p:spPr>
      </p:pic>
    </p:spTree>
    <p:extLst>
      <p:ext uri="{BB962C8B-B14F-4D97-AF65-F5344CB8AC3E}">
        <p14:creationId xmlns:p14="http://schemas.microsoft.com/office/powerpoint/2010/main" val="41874061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21901</TotalTime>
  <Words>1569</Words>
  <Application>Microsoft Macintosh PowerPoint</Application>
  <PresentationFormat>Widescreen</PresentationFormat>
  <Paragraphs>138</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Symbol</vt:lpstr>
      <vt:lpstr>Times New Roman</vt:lpstr>
      <vt:lpstr>Office Theme</vt:lpstr>
      <vt:lpstr>Engaging Partners: Families &amp; Community</vt:lpstr>
      <vt:lpstr>Why Involve Families and Community Members?</vt:lpstr>
      <vt:lpstr>Families, Not Just Parents</vt:lpstr>
      <vt:lpstr>Epstein’s Six Types of Parent Involvement</vt:lpstr>
      <vt:lpstr>Community Members</vt:lpstr>
      <vt:lpstr>How Can Educators Promote Family-Community-Partnerships?</vt:lpstr>
      <vt:lpstr>Promote Family-Community-Partnerships</vt:lpstr>
      <vt:lpstr>Parent and Community Involvement</vt:lpstr>
      <vt:lpstr>Reflective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and Community Involvement</dc:title>
  <dc:creator>Bosworth, Laura K - (boswortk)</dc:creator>
  <cp:lastModifiedBy>Randall, Austin - (austinrandall)</cp:lastModifiedBy>
  <cp:revision>32</cp:revision>
  <cp:lastPrinted>2023-02-02T15:05:55Z</cp:lastPrinted>
  <dcterms:created xsi:type="dcterms:W3CDTF">2023-01-25T17:54:54Z</dcterms:created>
  <dcterms:modified xsi:type="dcterms:W3CDTF">2023-04-04T22:26:15Z</dcterms:modified>
</cp:coreProperties>
</file>