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60" r:id="rId5"/>
    <p:sldId id="268" r:id="rId6"/>
    <p:sldId id="269" r:id="rId7"/>
    <p:sldId id="259" r:id="rId8"/>
    <p:sldId id="261" r:id="rId9"/>
    <p:sldId id="264" r:id="rId10"/>
    <p:sldId id="265" r:id="rId11"/>
    <p:sldId id="266" r:id="rId12"/>
    <p:sldId id="267" r:id="rId13"/>
    <p:sldId id="262" r:id="rId14"/>
    <p:sldId id="270" r:id="rId15"/>
    <p:sldId id="263"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3A12D6-496F-49F0-A3BF-190CDED9FBDC}" v="7" dt="2023-02-20T01:32:27.229"/>
    <p1510:client id="{FB6DFEED-3C50-4F21-A31A-DCF664618210}" v="1" dt="2023-02-20T02:24:59.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69403" autoAdjust="0"/>
  </p:normalViewPr>
  <p:slideViewPr>
    <p:cSldViewPr snapToGrid="0">
      <p:cViewPr varScale="1">
        <p:scale>
          <a:sx n="73" d="100"/>
          <a:sy n="73" d="100"/>
        </p:scale>
        <p:origin x="1950" y="66"/>
      </p:cViewPr>
      <p:guideLst/>
    </p:cSldViewPr>
  </p:slideViewPr>
  <p:notesTextViewPr>
    <p:cViewPr>
      <p:scale>
        <a:sx n="1" d="1"/>
        <a:sy n="1" d="1"/>
      </p:scale>
      <p:origin x="0" y="0"/>
    </p:cViewPr>
  </p:notesTextViewPr>
  <p:notesViewPr>
    <p:cSldViewPr snapToGrid="0">
      <p:cViewPr>
        <p:scale>
          <a:sx n="100" d="100"/>
          <a:sy n="100" d="100"/>
        </p:scale>
        <p:origin x="34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25FD31B-A875-4DEF-B2F6-E7A0E497CCC3}" type="datetimeFigureOut">
              <a:rPr lang="en-US" smtClean="0"/>
              <a:t>2/19/2023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704929A-8681-4769-BBAA-C2EE1FEB2508}" type="slidenum">
              <a:rPr lang="en-US" smtClean="0"/>
              <a:t>‹#›</a:t>
            </a:fld>
            <a:endParaRPr lang="en-US"/>
          </a:p>
        </p:txBody>
      </p:sp>
    </p:spTree>
    <p:extLst>
      <p:ext uri="{BB962C8B-B14F-4D97-AF65-F5344CB8AC3E}">
        <p14:creationId xmlns:p14="http://schemas.microsoft.com/office/powerpoint/2010/main" val="2954653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B62329B-3DAD-4D00-9A94-17812EA23331}" type="datetimeFigureOut">
              <a:rPr lang="en-US" smtClean="0"/>
              <a:t>2/19/2023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57FE704-BA5F-4255-8D50-3730C918D7F6}" type="slidenum">
              <a:rPr lang="en-US" smtClean="0"/>
              <a:t>‹#›</a:t>
            </a:fld>
            <a:endParaRPr lang="en-US"/>
          </a:p>
        </p:txBody>
      </p:sp>
    </p:spTree>
    <p:extLst>
      <p:ext uri="{BB962C8B-B14F-4D97-AF65-F5344CB8AC3E}">
        <p14:creationId xmlns:p14="http://schemas.microsoft.com/office/powerpoint/2010/main" val="52946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students feel connected to their school, the less disruptive their behavior.  The fewer disruptive incidents, the more positive the climate.</a:t>
            </a:r>
          </a:p>
          <a:p>
            <a:endParaRPr lang="en-US" dirty="0"/>
          </a:p>
          <a:p>
            <a:r>
              <a:rPr lang="en-US" dirty="0"/>
              <a:t>This power point provides the rationale for engaging youth to foster connectedness which leaders do a more positive climate and feelings of safety. It briefly outlines some of the research on youth involvement and voice and provides a model for implementing strategies that will increase the likelihood that all youth can participate in the ongoing functions of learning and socialization in the school.</a:t>
            </a:r>
          </a:p>
          <a:p>
            <a:endParaRPr lang="en-US" dirty="0"/>
          </a:p>
          <a:p>
            <a:r>
              <a:rPr lang="en-US" dirty="0"/>
              <a:t>The PowerPoint sessions on Safety and Climate and Academics and Climate provide further support for climate as an effective intervention supporting school safety, but also provide background for securing youth participation.  </a:t>
            </a:r>
          </a:p>
          <a:p>
            <a:endParaRPr lang="en-US" dirty="0"/>
          </a:p>
          <a:p>
            <a:r>
              <a:rPr lang="en-US" dirty="0"/>
              <a:t>Discussion/reflection questions will be included in some slides to further deepen the learning and encourage critical thinking about how the concepts can be applied in their setting.</a:t>
            </a:r>
          </a:p>
        </p:txBody>
      </p:sp>
      <p:sp>
        <p:nvSpPr>
          <p:cNvPr id="4" name="Slide Number Placeholder 3"/>
          <p:cNvSpPr>
            <a:spLocks noGrp="1"/>
          </p:cNvSpPr>
          <p:nvPr>
            <p:ph type="sldNum" sz="quarter" idx="10"/>
          </p:nvPr>
        </p:nvSpPr>
        <p:spPr/>
        <p:txBody>
          <a:bodyPr/>
          <a:lstStyle/>
          <a:p>
            <a:fld id="{357FE704-BA5F-4255-8D50-3730C918D7F6}" type="slidenum">
              <a:rPr lang="en-US" smtClean="0"/>
              <a:t>1</a:t>
            </a:fld>
            <a:endParaRPr lang="en-US"/>
          </a:p>
        </p:txBody>
      </p:sp>
    </p:spTree>
    <p:extLst>
      <p:ext uri="{BB962C8B-B14F-4D97-AF65-F5344CB8AC3E}">
        <p14:creationId xmlns:p14="http://schemas.microsoft.com/office/powerpoint/2010/main" val="73953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latin typeface="Calibri" panose="020F0502020204030204" pitchFamily="34" charset="0"/>
                <a:ea typeface="Calibri" panose="020F0502020204030204" pitchFamily="34" charset="0"/>
              </a:rPr>
              <a:t>Students who feel that they belong in the school, are accepted or feel that they are connected in their school, have more commitment to education. They believe that school is important to their future and the adults in the school care about them and their goals.  Keeping the school environment safe and engaging students in activities at their school enhances these feelings of connectedness.</a:t>
            </a:r>
          </a:p>
          <a:p>
            <a:endParaRPr lang="en-US" sz="1400" dirty="0"/>
          </a:p>
          <a:p>
            <a:pPr defTabSz="931774">
              <a:defRPr/>
            </a:pPr>
            <a:r>
              <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High levels of school connectedness are a powerful predictor of a positive climate.  </a:t>
            </a:r>
          </a:p>
          <a:p>
            <a:pPr defTabSz="931774">
              <a:defRPr/>
            </a:pPr>
            <a:endPar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defTabSz="931774">
              <a:defRPr/>
            </a:pPr>
            <a:r>
              <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Discussion./Reflection questions in pairs, small groups or a general discussion:</a:t>
            </a:r>
          </a:p>
          <a:p>
            <a:pPr marL="285750" indent="-285750" defTabSz="931774">
              <a:buFont typeface="Arial" panose="020B0604020202020204" pitchFamily="34" charset="0"/>
              <a:buChar char="•"/>
              <a:defRPr/>
            </a:pPr>
            <a:r>
              <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Four of the questions involve the individual’s feelings.  Seeing students being treated fairly is based their observations about how others are treated.  </a:t>
            </a:r>
          </a:p>
          <a:p>
            <a:pPr marL="285750" indent="-285750" defTabSz="931774">
              <a:buFont typeface="Arial" panose="020B0604020202020204" pitchFamily="34" charset="0"/>
              <a:buChar char="•"/>
              <a:defRPr/>
            </a:pPr>
            <a:r>
              <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Why do you think this is an important component for safety and climate?  (They see that others are not treated fairly and would like to be in a climate that is more equitable) </a:t>
            </a:r>
          </a:p>
          <a:p>
            <a:pPr marL="285750" indent="-285750" defTabSz="931774">
              <a:buFont typeface="Arial" panose="020B0604020202020204" pitchFamily="34" charset="0"/>
              <a:buChar char="•"/>
              <a:defRPr/>
            </a:pPr>
            <a:r>
              <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Which one of these items do you think we do well at this site?</a:t>
            </a:r>
          </a:p>
          <a:p>
            <a:pPr defTabSz="931774">
              <a:defRPr/>
            </a:pPr>
            <a:endPar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defTabSz="931774">
              <a:defRPr/>
            </a:pPr>
            <a:r>
              <a:rPr lang="en-US" sz="14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Educators are doing one or more of these elements. The challenge is to assess the effectiveness and expand the activities to all students.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4" name="Slide Number Placeholder 3"/>
          <p:cNvSpPr>
            <a:spLocks noGrp="1"/>
          </p:cNvSpPr>
          <p:nvPr>
            <p:ph type="sldNum" sz="quarter" idx="5"/>
          </p:nvPr>
        </p:nvSpPr>
        <p:spPr/>
        <p:txBody>
          <a:bodyPr/>
          <a:lstStyle/>
          <a:p>
            <a:fld id="{357FE704-BA5F-4255-8D50-3730C918D7F6}" type="slidenum">
              <a:rPr lang="en-US" smtClean="0"/>
              <a:t>2</a:t>
            </a:fld>
            <a:endParaRPr lang="en-US"/>
          </a:p>
        </p:txBody>
      </p:sp>
    </p:spTree>
    <p:extLst>
      <p:ext uri="{BB962C8B-B14F-4D97-AF65-F5344CB8AC3E}">
        <p14:creationId xmlns:p14="http://schemas.microsoft.com/office/powerpoint/2010/main" val="1271141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None/>
            </a:pPr>
            <a:r>
              <a:rPr lang="en-US" altLang="en-US" dirty="0"/>
              <a:t>Youth voice is defined as the ideas, opinions, attitudes, knowledge, and actions of young people. </a:t>
            </a:r>
          </a:p>
          <a:p>
            <a:pPr eaLnBrk="1" hangingPunct="1">
              <a:buFontTx/>
              <a:buNone/>
            </a:pPr>
            <a:endParaRPr lang="en-US" altLang="en-US" dirty="0"/>
          </a:p>
          <a:p>
            <a:pPr eaLnBrk="1" hangingPunct="1">
              <a:buFontTx/>
              <a:buNone/>
            </a:pPr>
            <a:r>
              <a:rPr lang="en-US" altLang="en-US" dirty="0"/>
              <a:t>Engaging youth voice is an essential element of effective organizational development among schools, community, and youth-serving organizations.</a:t>
            </a:r>
          </a:p>
          <a:p>
            <a:pPr eaLnBrk="1" hangingPunct="1">
              <a:buFontTx/>
              <a:buNone/>
            </a:pPr>
            <a:endParaRPr lang="en-US" b="0" dirty="0"/>
          </a:p>
          <a:p>
            <a:pPr eaLnBrk="1" hangingPunct="1">
              <a:buFontTx/>
              <a:buNone/>
            </a:pPr>
            <a:r>
              <a:rPr lang="en-US" dirty="0"/>
              <a:t>Asking youth their opinion about a topic does not mean that you will do everything youth suggests.  It means that you have acknowledged their opinions and perspective and will take it them into consideration when making a decision.    </a:t>
            </a:r>
          </a:p>
          <a:p>
            <a:pPr eaLnBrk="1" hangingPunct="1">
              <a:buFontTx/>
              <a:buNone/>
            </a:pPr>
            <a:endParaRPr lang="en-US" b="0" dirty="0"/>
          </a:p>
          <a:p>
            <a:pPr defTabSz="931774">
              <a:defRPr/>
            </a:pPr>
            <a:r>
              <a:rPr lang="en-US" dirty="0">
                <a:latin typeface="Calibri" panose="020F0502020204030204" pitchFamily="34" charset="0"/>
                <a:ea typeface="Calibri" panose="020F0502020204030204" pitchFamily="34" charset="0"/>
              </a:rPr>
              <a:t>Providing opportunities for youth to become more engaged in their school has numerous benefits to the school and to young people. Students can identify conditions that need changing.  They can advocate for themselves and their peer and contribute valuable information in problem solving or decision-making processes.</a:t>
            </a:r>
          </a:p>
          <a:p>
            <a:endParaRPr lang="en-US" dirty="0"/>
          </a:p>
          <a:p>
            <a:pPr eaLnBrk="1" hangingPunct="1">
              <a:buFontTx/>
              <a:buNone/>
            </a:pPr>
            <a:endParaRPr lang="en-US" b="0" dirty="0"/>
          </a:p>
        </p:txBody>
      </p:sp>
      <p:sp>
        <p:nvSpPr>
          <p:cNvPr id="4" name="Slide Number Placeholder 3"/>
          <p:cNvSpPr>
            <a:spLocks noGrp="1"/>
          </p:cNvSpPr>
          <p:nvPr>
            <p:ph type="sldNum" sz="quarter" idx="5"/>
          </p:nvPr>
        </p:nvSpPr>
        <p:spPr/>
        <p:txBody>
          <a:bodyPr/>
          <a:lstStyle/>
          <a:p>
            <a:fld id="{357FE704-BA5F-4255-8D50-3730C918D7F6}" type="slidenum">
              <a:rPr lang="en-US" smtClean="0"/>
              <a:t>3</a:t>
            </a:fld>
            <a:endParaRPr lang="en-US"/>
          </a:p>
        </p:txBody>
      </p:sp>
    </p:spTree>
    <p:extLst>
      <p:ext uri="{BB962C8B-B14F-4D97-AF65-F5344CB8AC3E}">
        <p14:creationId xmlns:p14="http://schemas.microsoft.com/office/powerpoint/2010/main" val="337946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Adults often need to change their view of youth within the organization.  If you believe that students are objects and do not know what is best for them,  Seeing youth as these objects stymies authentic engagement, because the adult believes adults know what is best for youth.  </a:t>
            </a:r>
          </a:p>
          <a:p>
            <a:endParaRPr lang="en-US" dirty="0"/>
          </a:p>
          <a:p>
            <a:r>
              <a:rPr lang="en-US" dirty="0"/>
              <a:t>Changing the attitude to thinking of youth as resources in the change process opens doors for more conversations.  Youth are the ones who know more about what is going on with students than adults do.  They can provide insights at many levels.</a:t>
            </a:r>
          </a:p>
          <a:p>
            <a:endParaRPr lang="en-US" dirty="0"/>
          </a:p>
          <a:p>
            <a:r>
              <a:rPr lang="en-US" dirty="0"/>
              <a:t>When a program is in the planning stages, they can advise of how students might react.  If there are problems with implementation, they can identify issues that a challenging for youth. </a:t>
            </a:r>
          </a:p>
          <a:p>
            <a:endParaRPr lang="en-US" dirty="0"/>
          </a:p>
          <a:p>
            <a:r>
              <a:rPr lang="en-US" dirty="0"/>
              <a:t>Youth are capable at all grades to express their opinions and offer suggestions.  Their relationships with teachers and other students is strengthened when they feel that their ideas are solicited and paid attention to.  </a:t>
            </a:r>
          </a:p>
          <a:p>
            <a:endParaRPr lang="en-US" dirty="0"/>
          </a:p>
          <a:p>
            <a:r>
              <a:rPr lang="en-US" dirty="0">
                <a:latin typeface="Calibri" panose="020F0502020204030204" pitchFamily="34" charset="0"/>
                <a:ea typeface="Calibri" panose="020F0502020204030204" pitchFamily="34" charset="0"/>
              </a:rPr>
              <a:t>While not all programs or decisions are developed with youth partners but take every opportunity to include YOUTH VOICE from all groups of young people into consideration in decision making.</a:t>
            </a:r>
          </a:p>
          <a:p>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4</a:t>
            </a:fld>
            <a:endParaRPr lang="en-US"/>
          </a:p>
        </p:txBody>
      </p:sp>
    </p:spTree>
    <p:extLst>
      <p:ext uri="{BB962C8B-B14F-4D97-AF65-F5344CB8AC3E}">
        <p14:creationId xmlns:p14="http://schemas.microsoft.com/office/powerpoint/2010/main" val="1923625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Adolescent Health Study provides solid evidence of the relationship of connectedness to positive outcomes.  For all three drugs, the more connected students feel to school, the less likely they will report using these drugs.</a:t>
            </a:r>
          </a:p>
          <a:p>
            <a:endParaRPr lang="en-US" dirty="0"/>
          </a:p>
          <a:p>
            <a:r>
              <a:rPr lang="en-US" dirty="0"/>
              <a:t>It is clear that drug use in teens impairs learning and positive youth development. </a:t>
            </a:r>
          </a:p>
          <a:p>
            <a:endParaRPr lang="en-US" dirty="0"/>
          </a:p>
          <a:p>
            <a:r>
              <a:rPr lang="en-US" dirty="0"/>
              <a:t>Please note these data are reported in Z scores.  The Zero represents the average.  A positive score above the average indicates more of the behavior than average and a negative score indicates less behavior than average.  Note the pattern indicates that even some level of feeling connective is protective.</a:t>
            </a:r>
          </a:p>
        </p:txBody>
      </p:sp>
      <p:sp>
        <p:nvSpPr>
          <p:cNvPr id="4" name="Slide Number Placeholder 3"/>
          <p:cNvSpPr>
            <a:spLocks noGrp="1"/>
          </p:cNvSpPr>
          <p:nvPr>
            <p:ph type="sldNum" sz="quarter" idx="5"/>
          </p:nvPr>
        </p:nvSpPr>
        <p:spPr/>
        <p:txBody>
          <a:bodyPr/>
          <a:lstStyle/>
          <a:p>
            <a:fld id="{357FE704-BA5F-4255-8D50-3730C918D7F6}" type="slidenum">
              <a:rPr lang="en-US" smtClean="0"/>
              <a:t>5</a:t>
            </a:fld>
            <a:endParaRPr lang="en-US"/>
          </a:p>
        </p:txBody>
      </p:sp>
    </p:spTree>
    <p:extLst>
      <p:ext uri="{BB962C8B-B14F-4D97-AF65-F5344CB8AC3E}">
        <p14:creationId xmlns:p14="http://schemas.microsoft.com/office/powerpoint/2010/main" val="326118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pattern we saw on the previous slide for drug use, is repeated for emotional distress and violent/deviant behavior. </a:t>
            </a:r>
          </a:p>
          <a:p>
            <a:r>
              <a:rPr lang="en-US" dirty="0"/>
              <a:t>  </a:t>
            </a:r>
          </a:p>
          <a:p>
            <a:r>
              <a:rPr lang="en-US" dirty="0"/>
              <a:t>The more connected the student feels the less adverse or negative behavior is reported.  </a:t>
            </a:r>
          </a:p>
          <a:p>
            <a:endParaRPr lang="en-US" dirty="0"/>
          </a:p>
          <a:p>
            <a:r>
              <a:rPr lang="en-US" dirty="0"/>
              <a:t>The single strongest association with school connectedness is school was school climate.  </a:t>
            </a:r>
          </a:p>
          <a:p>
            <a:endParaRPr lang="en-US" dirty="0"/>
          </a:p>
          <a:p>
            <a:r>
              <a:rPr lang="en-US" dirty="0"/>
              <a:t>Kids feel engaged when the environment is seen as a safe place: physically, emotionally, and intellectually/academically-no ridicule for taking academic risks; not made to feel like a failure. </a:t>
            </a:r>
          </a:p>
        </p:txBody>
      </p:sp>
      <p:sp>
        <p:nvSpPr>
          <p:cNvPr id="4" name="Slide Number Placeholder 3"/>
          <p:cNvSpPr>
            <a:spLocks noGrp="1"/>
          </p:cNvSpPr>
          <p:nvPr>
            <p:ph type="sldNum" sz="quarter" idx="5"/>
          </p:nvPr>
        </p:nvSpPr>
        <p:spPr/>
        <p:txBody>
          <a:bodyPr/>
          <a:lstStyle/>
          <a:p>
            <a:fld id="{357FE704-BA5F-4255-8D50-3730C918D7F6}" type="slidenum">
              <a:rPr lang="en-US" smtClean="0"/>
              <a:t>6</a:t>
            </a:fld>
            <a:endParaRPr lang="en-US"/>
          </a:p>
        </p:txBody>
      </p:sp>
    </p:spTree>
    <p:extLst>
      <p:ext uri="{BB962C8B-B14F-4D97-AF65-F5344CB8AC3E}">
        <p14:creationId xmlns:p14="http://schemas.microsoft.com/office/powerpoint/2010/main" val="1442110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dirty="0">
                <a:latin typeface="Calibri" panose="020F0502020204030204" pitchFamily="34" charset="0"/>
                <a:ea typeface="Calibri" panose="020F0502020204030204" pitchFamily="34" charset="0"/>
              </a:rPr>
              <a:t>Through research on the activities that support resiliency and connectedness, Nan Henderson identified five activities that support students, promote students’ voices and lead to increased connectedness and a sense of belonging.  </a:t>
            </a:r>
          </a:p>
          <a:p>
            <a:pPr defTabSz="931774">
              <a:defRPr/>
            </a:pPr>
            <a:endParaRPr lang="en-US" sz="1800" dirty="0">
              <a:latin typeface="Calibri" panose="020F0502020204030204" pitchFamily="34" charset="0"/>
              <a:ea typeface="Calibri" panose="020F0502020204030204" pitchFamily="34" charset="0"/>
            </a:endParaRPr>
          </a:p>
          <a:p>
            <a:pPr defTabSz="931774">
              <a:defRPr/>
            </a:pPr>
            <a:r>
              <a:rPr lang="en-US" sz="1800" dirty="0">
                <a:latin typeface="Calibri" panose="020F0502020204030204" pitchFamily="34" charset="0"/>
                <a:ea typeface="Calibri" panose="020F0502020204030204" pitchFamily="34" charset="0"/>
              </a:rPr>
              <a:t>The Resiliency wheel provides some strategies to increase opportunities for youth connectedness, build resiliency in the environment and mitigate risk factors. </a:t>
            </a:r>
          </a:p>
          <a:p>
            <a:pPr defTabSz="931774">
              <a:defRPr/>
            </a:pPr>
            <a:endParaRPr lang="en-US" sz="1800" dirty="0">
              <a:latin typeface="Calibri" panose="020F0502020204030204" pitchFamily="34" charset="0"/>
              <a:ea typeface="Calibri" panose="020F0502020204030204" pitchFamily="34" charset="0"/>
            </a:endParaRPr>
          </a:p>
          <a:p>
            <a:pPr defTabSz="931774">
              <a:defRPr/>
            </a:pPr>
            <a:r>
              <a:rPr lang="en-US" sz="1800" dirty="0">
                <a:latin typeface="Calibri" panose="020F0502020204030204" pitchFamily="34" charset="0"/>
                <a:ea typeface="Calibri" panose="020F0502020204030204" pitchFamily="34" charset="0"/>
              </a:rPr>
              <a:t>Keeping the school environment safe and engaging students in activities at their school enhances the feelings of CONNECTEDNESS.</a:t>
            </a:r>
          </a:p>
          <a:p>
            <a:pPr defTabSz="931774">
              <a:defRPr/>
            </a:pPr>
            <a:endParaRPr lang="en-US" sz="1800" dirty="0">
              <a:latin typeface="Calibri" panose="020F0502020204030204" pitchFamily="34" charset="0"/>
              <a:ea typeface="Calibri" panose="020F0502020204030204" pitchFamily="34" charset="0"/>
            </a:endParaRPr>
          </a:p>
          <a:p>
            <a:pPr defTabSz="931774">
              <a:defRPr/>
            </a:pPr>
            <a:r>
              <a:rPr lang="en-US" sz="1800" dirty="0">
                <a:latin typeface="Calibri" panose="020F0502020204030204" pitchFamily="34" charset="0"/>
                <a:ea typeface="Calibri" panose="020F0502020204030204" pitchFamily="34" charset="0"/>
              </a:rPr>
              <a:t>The next slides will discuss each slice of the pie and provide some strategies.</a:t>
            </a:r>
          </a:p>
          <a:p>
            <a:pPr defTabSz="931774">
              <a:defRPr/>
            </a:pPr>
            <a:endParaRPr lang="en-US" sz="1800" dirty="0">
              <a:latin typeface="Calibri" panose="020F0502020204030204" pitchFamily="34" charset="0"/>
              <a:ea typeface="Calibri" panose="020F050202020403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7</a:t>
            </a:fld>
            <a:endParaRPr lang="en-US"/>
          </a:p>
        </p:txBody>
      </p:sp>
    </p:spTree>
    <p:extLst>
      <p:ext uri="{BB962C8B-B14F-4D97-AF65-F5344CB8AC3E}">
        <p14:creationId xmlns:p14="http://schemas.microsoft.com/office/powerpoint/2010/main" val="814453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members of the school community show care and concern toward one another. </a:t>
            </a:r>
          </a:p>
          <a:p>
            <a:endParaRPr lang="en-US" dirty="0"/>
          </a:p>
          <a:p>
            <a:r>
              <a:rPr lang="en-US" dirty="0"/>
              <a:t>Your everyday interactions with students and colleagues are the foundation of a positive environment.  Do not discount the power of little things done on a regular basis such as using someone’s name, remembering a positive thing that they have done, saying please, thank you, and your welcome.</a:t>
            </a:r>
          </a:p>
          <a:p>
            <a:endParaRPr lang="en-US" dirty="0"/>
          </a:p>
          <a:p>
            <a:r>
              <a:rPr lang="en-US" dirty="0"/>
              <a:t>Reflection/Discussion:</a:t>
            </a:r>
          </a:p>
          <a:p>
            <a:pPr marL="171450" indent="-171450">
              <a:buFont typeface="Arial" panose="020B0604020202020204" pitchFamily="34" charset="0"/>
              <a:buChar char="•"/>
            </a:pPr>
            <a:r>
              <a:rPr lang="en-US" dirty="0"/>
              <a:t>Observe how many times you use someone’s name without a reprimand or polite words.</a:t>
            </a:r>
          </a:p>
          <a:p>
            <a:pPr marL="171450" indent="-171450">
              <a:buFont typeface="Arial" panose="020B0604020202020204" pitchFamily="34" charset="0"/>
              <a:buChar char="•"/>
            </a:pPr>
            <a:r>
              <a:rPr lang="en-US" dirty="0"/>
              <a:t>What are some ways people at this school could show more care and concern?</a:t>
            </a:r>
          </a:p>
          <a:p>
            <a:pPr marL="171450" indent="-171450">
              <a:buFont typeface="Arial" panose="020B0604020202020204" pitchFamily="34" charset="0"/>
              <a:buChar char="•"/>
            </a:pPr>
            <a:r>
              <a:rPr lang="en-US" dirty="0"/>
              <a:t>Among your colleagues, who are good at building relationships?  How do they do this?</a:t>
            </a:r>
          </a:p>
          <a:p>
            <a:endParaRPr lang="en-US" dirty="0"/>
          </a:p>
          <a:p>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8</a:t>
            </a:fld>
            <a:endParaRPr lang="en-US"/>
          </a:p>
        </p:txBody>
      </p:sp>
    </p:spTree>
    <p:extLst>
      <p:ext uri="{BB962C8B-B14F-4D97-AF65-F5344CB8AC3E}">
        <p14:creationId xmlns:p14="http://schemas.microsoft.com/office/powerpoint/2010/main" val="2718538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4530" y="4550092"/>
            <a:ext cx="5608320" cy="3660458"/>
          </a:xfrm>
        </p:spPr>
        <p:txBody>
          <a:bodyPr/>
          <a:lstStyle/>
          <a:p>
            <a:r>
              <a:rPr lang="en-US" dirty="0"/>
              <a:t>Even elementary students can have an opinion about what the rules should be. </a:t>
            </a:r>
          </a:p>
          <a:p>
            <a:endParaRPr lang="en-US" dirty="0"/>
          </a:p>
          <a:p>
            <a:r>
              <a:rPr lang="en-US" dirty="0"/>
              <a:t>In one elementary school, students made a list of 20 possible rules or behavioral expectations.  Every student had the chance to vote for their top 5.  The school climate team then selected the ones for the rest of the year.  Positive Behavioral Interventions and Supports (PBIS) has a process for identifying and teaching behavioral expectations.      </a:t>
            </a:r>
          </a:p>
          <a:p>
            <a:endParaRPr lang="en-US" dirty="0"/>
          </a:p>
          <a:p>
            <a:r>
              <a:rPr lang="en-US" dirty="0"/>
              <a:t>Rules and expectations should be posted throughout the school and students should be reminded of them regularly. Staff need to review discipline records to ensure that they are applied consistently and fairly.</a:t>
            </a:r>
          </a:p>
          <a:p>
            <a:endParaRPr lang="en-US" dirty="0"/>
          </a:p>
          <a:p>
            <a:r>
              <a:rPr lang="en-US" dirty="0"/>
              <a:t>Discussion/Reflection:</a:t>
            </a:r>
          </a:p>
          <a:p>
            <a:endParaRPr lang="en-US" dirty="0"/>
          </a:p>
          <a:p>
            <a:pPr marL="171450" indent="-171450">
              <a:buFont typeface="Arial" panose="020B0604020202020204" pitchFamily="34" charset="0"/>
              <a:buChar char="•"/>
            </a:pPr>
            <a:r>
              <a:rPr lang="en-US" dirty="0"/>
              <a:t>How can staff acknowledge appropriate behaviors without seeming as you are bribing students?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Why is it important to teach students rules and procedures?</a:t>
            </a:r>
          </a:p>
          <a:p>
            <a:endParaRPr lang="en-US" dirty="0"/>
          </a:p>
          <a:p>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9</a:t>
            </a:fld>
            <a:endParaRPr lang="en-US"/>
          </a:p>
        </p:txBody>
      </p:sp>
    </p:spTree>
    <p:extLst>
      <p:ext uri="{BB962C8B-B14F-4D97-AF65-F5344CB8AC3E}">
        <p14:creationId xmlns:p14="http://schemas.microsoft.com/office/powerpoint/2010/main" val="3497323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Calibri" panose="020F0502020204030204" pitchFamily="34" charset="0"/>
                <a:ea typeface="Calibri" panose="020F0502020204030204" pitchFamily="34" charset="0"/>
              </a:rPr>
              <a:t>Students can provide input to the school structure and generate ideas about activities they would be interested in participating.  </a:t>
            </a:r>
          </a:p>
          <a:p>
            <a:endParaRPr lang="en-US" sz="1800" dirty="0">
              <a:latin typeface="Calibri" panose="020F0502020204030204" pitchFamily="34" charset="0"/>
              <a:ea typeface="Calibri" panose="020F0502020204030204" pitchFamily="34" charset="0"/>
            </a:endParaRPr>
          </a:p>
          <a:p>
            <a:r>
              <a:rPr lang="en-US" sz="1800" dirty="0">
                <a:latin typeface="Calibri" panose="020F0502020204030204" pitchFamily="34" charset="0"/>
                <a:ea typeface="Calibri" panose="020F0502020204030204" pitchFamily="34" charset="0"/>
              </a:rPr>
              <a:t>A principal’s advisory council can be a sounding board for new ideas in the school.</a:t>
            </a:r>
          </a:p>
          <a:p>
            <a:endParaRPr lang="en-US" sz="1800" dirty="0">
              <a:latin typeface="Calibri" panose="020F0502020204030204" pitchFamily="34" charset="0"/>
              <a:ea typeface="Calibri" panose="020F0502020204030204" pitchFamily="34" charset="0"/>
            </a:endParaRPr>
          </a:p>
          <a:p>
            <a:r>
              <a:rPr lang="en-US" sz="1800" dirty="0">
                <a:latin typeface="Calibri" panose="020F0502020204030204" pitchFamily="34" charset="0"/>
                <a:ea typeface="Calibri" panose="020F0502020204030204" pitchFamily="34" charset="0"/>
              </a:rPr>
              <a:t>Service-learning projects connect students to their interests in the community.</a:t>
            </a:r>
          </a:p>
          <a:p>
            <a:endParaRPr lang="en-US" sz="1800" dirty="0">
              <a:latin typeface="Calibri" panose="020F0502020204030204" pitchFamily="34" charset="0"/>
            </a:endParaRPr>
          </a:p>
          <a:p>
            <a:r>
              <a:rPr lang="en-US" sz="1800" dirty="0">
                <a:latin typeface="Calibri" panose="020F0502020204030204" pitchFamily="34" charset="0"/>
              </a:rPr>
              <a:t>Reflection/Discussion:</a:t>
            </a:r>
          </a:p>
          <a:p>
            <a:pPr marL="285750" indent="-285750">
              <a:buFont typeface="Arial" panose="020B0604020202020204" pitchFamily="34" charset="0"/>
              <a:buChar char="•"/>
            </a:pPr>
            <a:r>
              <a:rPr lang="en-US" sz="1800" dirty="0">
                <a:latin typeface="Calibri" panose="020F0502020204030204" pitchFamily="34" charset="0"/>
              </a:rPr>
              <a:t>How many different types of musical groups could you imagine at your school?</a:t>
            </a:r>
          </a:p>
          <a:p>
            <a:pPr marL="285750" indent="-285750">
              <a:buFont typeface="Arial" panose="020B0604020202020204" pitchFamily="34" charset="0"/>
              <a:buChar char="•"/>
            </a:pPr>
            <a:r>
              <a:rPr lang="en-US" sz="1800" dirty="0">
                <a:latin typeface="Calibri" panose="020F0502020204030204" pitchFamily="34" charset="0"/>
              </a:rPr>
              <a:t>Who in the community (including parents) could volunteer to share expertise with students?</a:t>
            </a:r>
          </a:p>
          <a:p>
            <a:pPr marL="285750" indent="-285750">
              <a:buFont typeface="Arial" panose="020B0604020202020204" pitchFamily="34" charset="0"/>
              <a:buChar char="•"/>
            </a:pPr>
            <a:r>
              <a:rPr lang="en-US" sz="1800" dirty="0">
                <a:latin typeface="Calibri" panose="020F0502020204030204" pitchFamily="34" charset="0"/>
              </a:rPr>
              <a:t>How could you engage local colleges or universities in project?</a:t>
            </a:r>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10</a:t>
            </a:fld>
            <a:endParaRPr lang="en-US"/>
          </a:p>
        </p:txBody>
      </p:sp>
    </p:spTree>
    <p:extLst>
      <p:ext uri="{BB962C8B-B14F-4D97-AF65-F5344CB8AC3E}">
        <p14:creationId xmlns:p14="http://schemas.microsoft.com/office/powerpoint/2010/main" val="577186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Calibri" panose="020F0502020204030204" pitchFamily="34" charset="0"/>
                <a:ea typeface="Calibri" panose="020F0502020204030204" pitchFamily="34" charset="0"/>
              </a:rPr>
              <a:t>Engage students in helping others, problem solving, and planning activities.  </a:t>
            </a:r>
          </a:p>
          <a:p>
            <a:endParaRPr lang="en-US" sz="1800" dirty="0">
              <a:latin typeface="Calibri" panose="020F0502020204030204" pitchFamily="34" charset="0"/>
              <a:ea typeface="Calibri" panose="020F0502020204030204" pitchFamily="34" charset="0"/>
            </a:endParaRPr>
          </a:p>
          <a:p>
            <a:r>
              <a:rPr lang="en-US" sz="1800" dirty="0">
                <a:latin typeface="Calibri" panose="020F0502020204030204" pitchFamily="34" charset="0"/>
                <a:ea typeface="Calibri" panose="020F0502020204030204" pitchFamily="34" charset="0"/>
              </a:rPr>
              <a:t>High expectations are a driver of student achievement.  High expectations need to be accompanied with support that is sensitive to individual differences and skill levels.  </a:t>
            </a:r>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11</a:t>
            </a:fld>
            <a:endParaRPr lang="en-US"/>
          </a:p>
        </p:txBody>
      </p:sp>
    </p:spTree>
    <p:extLst>
      <p:ext uri="{BB962C8B-B14F-4D97-AF65-F5344CB8AC3E}">
        <p14:creationId xmlns:p14="http://schemas.microsoft.com/office/powerpoint/2010/main" val="61802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Teaching life skills are necessary to manage emotions, achieve positive goals, and show empathy for others. </a:t>
            </a:r>
          </a:p>
          <a:p>
            <a:endParaRPr lang="en-US" dirty="0"/>
          </a:p>
          <a:p>
            <a:r>
              <a:rPr lang="en-US" dirty="0"/>
              <a:t>As students work in groups, group skills such as cooperation, listening, and organization can be reinforced in addition to teaching skills using an evidence-based curriculum.</a:t>
            </a:r>
          </a:p>
          <a:p>
            <a:endParaRPr lang="en-US" dirty="0"/>
          </a:p>
          <a:p>
            <a:r>
              <a:rPr lang="en-US" dirty="0"/>
              <a:t>Link social and work-related skills with behavioral expectations and procedures.</a:t>
            </a:r>
          </a:p>
          <a:p>
            <a:endParaRPr lang="en-US" dirty="0"/>
          </a:p>
          <a:p>
            <a:r>
              <a:rPr lang="en-US" dirty="0"/>
              <a:t>Acknowledge social skills competence and progress towards meeting goals. </a:t>
            </a:r>
          </a:p>
        </p:txBody>
      </p:sp>
      <p:sp>
        <p:nvSpPr>
          <p:cNvPr id="4" name="Slide Number Placeholder 3"/>
          <p:cNvSpPr>
            <a:spLocks noGrp="1"/>
          </p:cNvSpPr>
          <p:nvPr>
            <p:ph type="sldNum" sz="quarter" idx="5"/>
          </p:nvPr>
        </p:nvSpPr>
        <p:spPr/>
        <p:txBody>
          <a:bodyPr/>
          <a:lstStyle/>
          <a:p>
            <a:fld id="{357FE704-BA5F-4255-8D50-3730C918D7F6}" type="slidenum">
              <a:rPr lang="en-US" smtClean="0"/>
              <a:t>12</a:t>
            </a:fld>
            <a:endParaRPr lang="en-US"/>
          </a:p>
        </p:txBody>
      </p:sp>
    </p:spTree>
    <p:extLst>
      <p:ext uri="{BB962C8B-B14F-4D97-AF65-F5344CB8AC3E}">
        <p14:creationId xmlns:p14="http://schemas.microsoft.com/office/powerpoint/2010/main" val="544826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Here are some ideas on how to engage students in the school organization and activities.</a:t>
            </a:r>
          </a:p>
          <a:p>
            <a:pPr>
              <a:lnSpc>
                <a:spcPct val="150000"/>
              </a:lnSpc>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Reflection/Discussion</a:t>
            </a:r>
          </a:p>
          <a:p>
            <a:pPr marL="285750" indent="-285750">
              <a:lnSpc>
                <a:spcPct val="150000"/>
              </a:lnSpc>
              <a:buFont typeface="Arial" panose="020B0604020202020204" pitchFamily="34" charset="0"/>
              <a:buChar char="•"/>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Which one of these activities do see as having the most impact with your students?</a:t>
            </a:r>
          </a:p>
          <a:p>
            <a:pPr marL="285750" indent="-285750">
              <a:lnSpc>
                <a:spcPct val="150000"/>
              </a:lnSpc>
              <a:buFont typeface="Arial" panose="020B0604020202020204" pitchFamily="34" charset="0"/>
              <a:buChar char="•"/>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Which one would you be most comfortable leading?</a:t>
            </a:r>
          </a:p>
          <a:p>
            <a:pPr>
              <a:lnSpc>
                <a:spcPct val="150000"/>
              </a:lnSpc>
            </a:pP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57FE704-BA5F-4255-8D50-3730C918D7F6}" type="slidenum">
              <a:rPr lang="en-US" smtClean="0"/>
              <a:t>13</a:t>
            </a:fld>
            <a:endParaRPr lang="en-US"/>
          </a:p>
        </p:txBody>
      </p:sp>
    </p:spTree>
    <p:extLst>
      <p:ext uri="{BB962C8B-B14F-4D97-AF65-F5344CB8AC3E}">
        <p14:creationId xmlns:p14="http://schemas.microsoft.com/office/powerpoint/2010/main" val="3374496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Here are some ideas on how adults can build youth voice in the school organization.</a:t>
            </a:r>
          </a:p>
          <a:p>
            <a:pPr>
              <a:lnSpc>
                <a:spcPct val="150000"/>
              </a:lnSpc>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Reflection/Discussion</a:t>
            </a:r>
          </a:p>
          <a:p>
            <a:pPr marL="285750" indent="-285750">
              <a:lnSpc>
                <a:spcPct val="150000"/>
              </a:lnSpc>
              <a:buFont typeface="Arial" panose="020B0604020202020204" pitchFamily="34" charset="0"/>
              <a:buChar char="•"/>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Which one of these activities do see as having the most impact in your </a:t>
            </a:r>
            <a:r>
              <a:rPr lang="en-US" sz="180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school organization?</a:t>
            </a: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rPr>
              <a:t>Which one would you be most comfortable leading?</a:t>
            </a:r>
          </a:p>
          <a:p>
            <a:pPr>
              <a:lnSpc>
                <a:spcPct val="150000"/>
              </a:lnSpc>
            </a:pP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endParaRPr lang="en-US" sz="1800" dirty="0">
              <a:solidFill>
                <a:srgbClr val="11111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57FE704-BA5F-4255-8D50-3730C918D7F6}" type="slidenum">
              <a:rPr lang="en-US" smtClean="0"/>
              <a:t>14</a:t>
            </a:fld>
            <a:endParaRPr lang="en-US"/>
          </a:p>
        </p:txBody>
      </p:sp>
    </p:spTree>
    <p:extLst>
      <p:ext uri="{BB962C8B-B14F-4D97-AF65-F5344CB8AC3E}">
        <p14:creationId xmlns:p14="http://schemas.microsoft.com/office/powerpoint/2010/main" val="3047807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to consider and discuss either in pairs, small groups or as a large group discussion.</a:t>
            </a:r>
          </a:p>
        </p:txBody>
      </p:sp>
      <p:sp>
        <p:nvSpPr>
          <p:cNvPr id="4" name="Slide Number Placeholder 3"/>
          <p:cNvSpPr>
            <a:spLocks noGrp="1"/>
          </p:cNvSpPr>
          <p:nvPr>
            <p:ph type="sldNum" sz="quarter" idx="5"/>
          </p:nvPr>
        </p:nvSpPr>
        <p:spPr/>
        <p:txBody>
          <a:bodyPr/>
          <a:lstStyle/>
          <a:p>
            <a:fld id="{357FE704-BA5F-4255-8D50-3730C918D7F6}" type="slidenum">
              <a:rPr lang="en-US" smtClean="0"/>
              <a:t>15</a:t>
            </a:fld>
            <a:endParaRPr lang="en-US"/>
          </a:p>
        </p:txBody>
      </p:sp>
    </p:spTree>
    <p:extLst>
      <p:ext uri="{BB962C8B-B14F-4D97-AF65-F5344CB8AC3E}">
        <p14:creationId xmlns:p14="http://schemas.microsoft.com/office/powerpoint/2010/main" val="4269515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45A2111-97E9-447C-9738-03A9D5C4C728}" type="datetimeFigureOut">
              <a:rPr lang="en-US" smtClean="0"/>
              <a:t>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378094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5A2111-97E9-447C-9738-03A9D5C4C728}" type="datetimeFigureOut">
              <a:rPr lang="en-US" smtClean="0"/>
              <a:t>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4110284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5A2111-97E9-447C-9738-03A9D5C4C728}" type="datetimeFigureOut">
              <a:rPr lang="en-US" smtClean="0"/>
              <a:t>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636134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5A2111-97E9-447C-9738-03A9D5C4C728}" type="datetimeFigureOut">
              <a:rPr lang="en-US" smtClean="0"/>
              <a:t>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1546704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5A2111-97E9-447C-9738-03A9D5C4C728}" type="datetimeFigureOut">
              <a:rPr lang="en-US" smtClean="0"/>
              <a:t>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4037099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5A2111-97E9-447C-9738-03A9D5C4C728}" type="datetimeFigureOut">
              <a:rPr lang="en-US" smtClean="0"/>
              <a:t>2/19/2023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478391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A2111-97E9-447C-9738-03A9D5C4C728}" type="datetimeFigureOut">
              <a:rPr lang="en-US" smtClean="0"/>
              <a:t>2/19/2023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076217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5A2111-97E9-447C-9738-03A9D5C4C728}" type="datetimeFigureOut">
              <a:rPr lang="en-US" smtClean="0"/>
              <a:t>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49956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5A2111-97E9-447C-9738-03A9D5C4C728}" type="datetimeFigureOut">
              <a:rPr lang="en-US" smtClean="0"/>
              <a:t>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515390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5A2111-97E9-447C-9738-03A9D5C4C728}" type="datetimeFigureOut">
              <a:rPr lang="en-US" smtClean="0"/>
              <a:t>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3620433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5A2111-97E9-447C-9738-03A9D5C4C728}" type="datetimeFigureOut">
              <a:rPr lang="en-US" smtClean="0"/>
              <a:t>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1C8EB-A02A-4672-AC15-FA0523561647}" type="slidenum">
              <a:rPr lang="en-US" smtClean="0"/>
              <a:t>‹#›</a:t>
            </a:fld>
            <a:endParaRPr lang="en-US"/>
          </a:p>
        </p:txBody>
      </p:sp>
    </p:spTree>
    <p:extLst>
      <p:ext uri="{BB962C8B-B14F-4D97-AF65-F5344CB8AC3E}">
        <p14:creationId xmlns:p14="http://schemas.microsoft.com/office/powerpoint/2010/main" val="2536409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A2111-97E9-447C-9738-03A9D5C4C728}" type="datetimeFigureOut">
              <a:rPr lang="en-US" smtClean="0"/>
              <a:t>2/19/2023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71C8EB-A02A-4672-AC15-FA0523561647}" type="slidenum">
              <a:rPr lang="en-US" smtClean="0"/>
              <a:t>‹#›</a:t>
            </a:fld>
            <a:endParaRPr lang="en-US"/>
          </a:p>
        </p:txBody>
      </p:sp>
    </p:spTree>
    <p:extLst>
      <p:ext uri="{BB962C8B-B14F-4D97-AF65-F5344CB8AC3E}">
        <p14:creationId xmlns:p14="http://schemas.microsoft.com/office/powerpoint/2010/main" val="207238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4.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enager students listening and talking with friendly young male teacher - Group discussion in High School Education">
            <a:extLst>
              <a:ext uri="{FF2B5EF4-FFF2-40B4-BE49-F238E27FC236}">
                <a16:creationId xmlns:a16="http://schemas.microsoft.com/office/drawing/2014/main" id="{51A4EFF2-9AA5-8CE4-0653-F68086B6D384}"/>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357820" y="1"/>
            <a:ext cx="11398082" cy="72022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dirty="0"/>
              <a:t>Listening and Engaging Students</a:t>
            </a:r>
          </a:p>
        </p:txBody>
      </p:sp>
      <p:sp>
        <p:nvSpPr>
          <p:cNvPr id="3" name="Subtitle 2"/>
          <p:cNvSpPr>
            <a:spLocks noGrp="1"/>
          </p:cNvSpPr>
          <p:nvPr>
            <p:ph type="subTitle" idx="1"/>
          </p:nvPr>
        </p:nvSpPr>
        <p:spPr/>
        <p:txBody>
          <a:bodyPr>
            <a:normAutofit/>
          </a:bodyPr>
          <a:lstStyle/>
          <a:p>
            <a:r>
              <a:rPr lang="en-US" sz="3200" dirty="0"/>
              <a:t>Tapping into the power of youth voice</a:t>
            </a:r>
          </a:p>
        </p:txBody>
      </p:sp>
      <p:sp>
        <p:nvSpPr>
          <p:cNvPr id="4" name="Rectangle 3">
            <a:extLst>
              <a:ext uri="{FF2B5EF4-FFF2-40B4-BE49-F238E27FC236}">
                <a16:creationId xmlns:a16="http://schemas.microsoft.com/office/drawing/2014/main" id="{C8649A69-02A3-C115-7755-C162B302E2C6}"/>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1732166-9407-E0D6-6F67-B830B0A5F2B6}"/>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79FFDB7D-701C-FEBC-4FA2-C86D290428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3200576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331" y="394153"/>
            <a:ext cx="10769338" cy="1325563"/>
          </a:xfrm>
        </p:spPr>
        <p:txBody>
          <a:bodyPr/>
          <a:lstStyle/>
          <a:p>
            <a:r>
              <a:rPr lang="en-US" dirty="0"/>
              <a:t>Student Connectedness</a:t>
            </a:r>
          </a:p>
        </p:txBody>
      </p:sp>
      <p:sp>
        <p:nvSpPr>
          <p:cNvPr id="3" name="Content Placeholder 2"/>
          <p:cNvSpPr>
            <a:spLocks noGrp="1"/>
          </p:cNvSpPr>
          <p:nvPr>
            <p:ph idx="1"/>
          </p:nvPr>
        </p:nvSpPr>
        <p:spPr>
          <a:xfrm>
            <a:off x="711331" y="1896233"/>
            <a:ext cx="10769338" cy="4351338"/>
          </a:xfrm>
        </p:spPr>
        <p:txBody>
          <a:bodyPr>
            <a:normAutofit/>
          </a:bodyPr>
          <a:lstStyle/>
          <a:p>
            <a:pPr marL="0" indent="0">
              <a:buNone/>
            </a:pPr>
            <a:r>
              <a:rPr lang="en-US" sz="4000" dirty="0"/>
              <a:t>Students feel connected to school because they</a:t>
            </a:r>
          </a:p>
          <a:p>
            <a:pPr lvl="1"/>
            <a:r>
              <a:rPr lang="en-US" sz="3600" dirty="0"/>
              <a:t>Have positive relationships with teachers and students </a:t>
            </a:r>
          </a:p>
          <a:p>
            <a:pPr lvl="1"/>
            <a:r>
              <a:rPr lang="en-US" sz="3600" dirty="0"/>
              <a:t>Feel safe and are not victimized</a:t>
            </a:r>
          </a:p>
          <a:p>
            <a:pPr lvl="1"/>
            <a:r>
              <a:rPr lang="en-US" sz="3600" dirty="0"/>
              <a:t>See what they are learning is important</a:t>
            </a:r>
          </a:p>
          <a:p>
            <a:pPr lvl="1"/>
            <a:r>
              <a:rPr lang="en-US" sz="3600" dirty="0"/>
              <a:t>See students being treated fairly</a:t>
            </a:r>
          </a:p>
          <a:p>
            <a:pPr lvl="1"/>
            <a:r>
              <a:rPr lang="en-US" sz="3600" dirty="0"/>
              <a:t>Feel that their opinions are listened to</a:t>
            </a:r>
          </a:p>
          <a:p>
            <a:pPr marL="0" indent="0">
              <a:buNone/>
            </a:pPr>
            <a:endParaRPr lang="en-US" dirty="0"/>
          </a:p>
        </p:txBody>
      </p:sp>
      <p:sp>
        <p:nvSpPr>
          <p:cNvPr id="4" name="Rectangle 3">
            <a:extLst>
              <a:ext uri="{FF2B5EF4-FFF2-40B4-BE49-F238E27FC236}">
                <a16:creationId xmlns:a16="http://schemas.microsoft.com/office/drawing/2014/main" id="{69781465-1C2F-C044-4E62-3EC58A97B918}"/>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B2221ED-5B09-23E2-22EE-8B8F5E5A3ED5}"/>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AD633040-8153-912C-B97C-93D263F9B3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1048637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focus on engaging Youth?</a:t>
            </a:r>
          </a:p>
        </p:txBody>
      </p:sp>
      <p:sp>
        <p:nvSpPr>
          <p:cNvPr id="3" name="Content Placeholder 2"/>
          <p:cNvSpPr>
            <a:spLocks noGrp="1"/>
          </p:cNvSpPr>
          <p:nvPr>
            <p:ph idx="1"/>
          </p:nvPr>
        </p:nvSpPr>
        <p:spPr/>
        <p:txBody>
          <a:bodyPr>
            <a:normAutofit/>
          </a:bodyPr>
          <a:lstStyle/>
          <a:p>
            <a:pPr marL="0" indent="0">
              <a:buNone/>
            </a:pPr>
            <a:r>
              <a:rPr lang="en-US" altLang="en-US" sz="4400" dirty="0"/>
              <a:t>Creating an environment in which all students feel that their </a:t>
            </a:r>
            <a:r>
              <a:rPr lang="en-US" altLang="en-US" sz="4400" u="sng" dirty="0"/>
              <a:t>voice</a:t>
            </a:r>
            <a:r>
              <a:rPr lang="en-US" altLang="en-US" sz="4400" dirty="0"/>
              <a:t> is being heard has benefits to those students as well as the climate in both health and learning outcomes.</a:t>
            </a:r>
          </a:p>
        </p:txBody>
      </p:sp>
      <p:sp>
        <p:nvSpPr>
          <p:cNvPr id="4" name="Rectangle 3">
            <a:extLst>
              <a:ext uri="{FF2B5EF4-FFF2-40B4-BE49-F238E27FC236}">
                <a16:creationId xmlns:a16="http://schemas.microsoft.com/office/drawing/2014/main" id="{DB9C53E9-A553-D259-3800-31045EDDE3F2}"/>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7EA261B-522C-A00E-F214-BB085ED8268D}"/>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19847FE1-8CAC-4DF6-97B5-C113AA1272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2573329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youth viewed?</a:t>
            </a:r>
          </a:p>
        </p:txBody>
      </p:sp>
      <p:sp>
        <p:nvSpPr>
          <p:cNvPr id="3" name="Content Placeholder 2"/>
          <p:cNvSpPr>
            <a:spLocks noGrp="1"/>
          </p:cNvSpPr>
          <p:nvPr>
            <p:ph idx="1"/>
          </p:nvPr>
        </p:nvSpPr>
        <p:spPr/>
        <p:txBody>
          <a:bodyPr>
            <a:normAutofit/>
          </a:bodyPr>
          <a:lstStyle/>
          <a:p>
            <a:pPr marL="342900" indent="-342900">
              <a:buFont typeface="Wingdings" panose="05000000000000000000" pitchFamily="2" charset="2"/>
              <a:buChar char="§"/>
              <a:defRPr/>
            </a:pPr>
            <a:r>
              <a:rPr lang="en-US" b="1" dirty="0">
                <a:ea typeface="ＭＳ Ｐゴシック" pitchFamily="34" charset="-128"/>
              </a:rPr>
              <a:t>Objects </a:t>
            </a:r>
            <a:r>
              <a:rPr lang="en-US" dirty="0">
                <a:ea typeface="ＭＳ Ｐゴシック" pitchFamily="34" charset="-128"/>
              </a:rPr>
              <a:t> -  Adults know what is best for young people and see youth as the objects of their good intentions.  Decisions are made without direct input from youth</a:t>
            </a:r>
          </a:p>
          <a:p>
            <a:pPr marL="342900" indent="-342900">
              <a:buFont typeface="Wingdings" panose="05000000000000000000" pitchFamily="2" charset="2"/>
              <a:buChar char="§"/>
              <a:defRPr/>
            </a:pPr>
            <a:endParaRPr lang="en-US" dirty="0">
              <a:ea typeface="ＭＳ Ｐゴシック" pitchFamily="34" charset="-128"/>
            </a:endParaRPr>
          </a:p>
          <a:p>
            <a:pPr marL="342900" indent="-342900">
              <a:buFont typeface="Wingdings" panose="05000000000000000000" pitchFamily="2" charset="2"/>
              <a:buChar char="§"/>
              <a:defRPr/>
            </a:pPr>
            <a:r>
              <a:rPr lang="en-US" b="1" dirty="0">
                <a:ea typeface="ＭＳ Ｐゴシック" pitchFamily="34" charset="-128"/>
              </a:rPr>
              <a:t>Resources</a:t>
            </a:r>
            <a:r>
              <a:rPr lang="en-US" dirty="0">
                <a:ea typeface="ＭＳ Ｐゴシック" pitchFamily="34" charset="-128"/>
              </a:rPr>
              <a:t> – Based on the respect for the unique contribution youth can make to improve the institution.  Any leadership or decision-making roles can be shared by youth.  Focus on creating partnership opportunities.</a:t>
            </a:r>
            <a:endParaRPr lang="en-US" dirty="0"/>
          </a:p>
        </p:txBody>
      </p:sp>
      <p:sp>
        <p:nvSpPr>
          <p:cNvPr id="4" name="Rectangle 3">
            <a:extLst>
              <a:ext uri="{FF2B5EF4-FFF2-40B4-BE49-F238E27FC236}">
                <a16:creationId xmlns:a16="http://schemas.microsoft.com/office/drawing/2014/main" id="{4931BE52-ABB4-CD01-0381-6D136EBE850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CE4D2DD-1BD8-128B-F600-D668D51A1B13}"/>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CE546E34-B70A-0AA0-A18B-B8B71ADC5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542043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Adolescent Health Study</a:t>
            </a:r>
          </a:p>
        </p:txBody>
      </p:sp>
      <p:sp>
        <p:nvSpPr>
          <p:cNvPr id="4" name="Rectangle 3">
            <a:extLst>
              <a:ext uri="{FF2B5EF4-FFF2-40B4-BE49-F238E27FC236}">
                <a16:creationId xmlns:a16="http://schemas.microsoft.com/office/drawing/2014/main" id="{4931BE52-ABB4-CD01-0381-6D136EBE850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CE4D2DD-1BD8-128B-F600-D668D51A1B13}"/>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CE546E34-B70A-0AA0-A18B-B8B71ADC5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graphicFrame>
        <p:nvGraphicFramePr>
          <p:cNvPr id="7" name="Object 2">
            <a:extLst>
              <a:ext uri="{FF2B5EF4-FFF2-40B4-BE49-F238E27FC236}">
                <a16:creationId xmlns:a16="http://schemas.microsoft.com/office/drawing/2014/main" id="{DF71FCE6-DAAE-1C2B-627A-035603EA107D}"/>
              </a:ext>
            </a:extLst>
          </p:cNvPr>
          <p:cNvGraphicFramePr>
            <a:graphicFrameLocks noGrp="1" noChangeAspect="1"/>
          </p:cNvGraphicFramePr>
          <p:nvPr>
            <p:ph idx="1"/>
            <p:extLst>
              <p:ext uri="{D42A27DB-BD31-4B8C-83A1-F6EECF244321}">
                <p14:modId xmlns:p14="http://schemas.microsoft.com/office/powerpoint/2010/main" val="2978701296"/>
              </p:ext>
            </p:extLst>
          </p:nvPr>
        </p:nvGraphicFramePr>
        <p:xfrm>
          <a:off x="4733707" y="1553284"/>
          <a:ext cx="5947088" cy="4351338"/>
        </p:xfrm>
        <a:graphic>
          <a:graphicData uri="http://schemas.openxmlformats.org/presentationml/2006/ole">
            <mc:AlternateContent xmlns:mc="http://schemas.openxmlformats.org/markup-compatibility/2006">
              <mc:Choice xmlns:v="urn:schemas-microsoft-com:vml" Requires="v">
                <p:oleObj name="Chart" r:id="rId4" imgW="7276997" imgH="5324449" progId="MSGraph.Chart.8">
                  <p:embed followColorScheme="full"/>
                </p:oleObj>
              </mc:Choice>
              <mc:Fallback>
                <p:oleObj name="Chart" r:id="rId4" imgW="7276997" imgH="5324449" progId="MSGraph.Chart.8">
                  <p:embed followColorScheme="full"/>
                  <p:pic>
                    <p:nvPicPr>
                      <p:cNvPr id="7" name="Object 2">
                        <a:extLst>
                          <a:ext uri="{FF2B5EF4-FFF2-40B4-BE49-F238E27FC236}">
                            <a16:creationId xmlns:a16="http://schemas.microsoft.com/office/drawing/2014/main" id="{DF71FCE6-DAAE-1C2B-627A-035603EA107D}"/>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3707" y="1553284"/>
                        <a:ext cx="5947088" cy="4351338"/>
                      </a:xfrm>
                      <a:prstGeom prst="rect">
                        <a:avLst/>
                      </a:prstGeom>
                      <a:noFill/>
                      <a:ln>
                        <a:noFill/>
                      </a:ln>
                      <a:effectLst/>
                    </p:spPr>
                  </p:pic>
                </p:oleObj>
              </mc:Fallback>
            </mc:AlternateContent>
          </a:graphicData>
        </a:graphic>
      </p:graphicFrame>
      <p:sp>
        <p:nvSpPr>
          <p:cNvPr id="8" name="TextBox 7">
            <a:extLst>
              <a:ext uri="{FF2B5EF4-FFF2-40B4-BE49-F238E27FC236}">
                <a16:creationId xmlns:a16="http://schemas.microsoft.com/office/drawing/2014/main" id="{D0576860-F4CE-C5B4-10CE-2ECA2C378D3C}"/>
              </a:ext>
            </a:extLst>
          </p:cNvPr>
          <p:cNvSpPr txBox="1"/>
          <p:nvPr/>
        </p:nvSpPr>
        <p:spPr>
          <a:xfrm>
            <a:off x="838200" y="1628507"/>
            <a:ext cx="4307180" cy="3600986"/>
          </a:xfrm>
          <a:prstGeom prst="rect">
            <a:avLst/>
          </a:prstGeom>
          <a:noFill/>
        </p:spPr>
        <p:txBody>
          <a:bodyPr wrap="square">
            <a:spAutoFit/>
          </a:bodyPr>
          <a:lstStyle/>
          <a:p>
            <a:pPr marL="457200" indent="-457200" algn="l" eaLnBrk="1" fontAlgn="auto" hangingPunct="1">
              <a:spcAft>
                <a:spcPts val="0"/>
              </a:spcAft>
              <a:buFont typeface="Arial" panose="020B0604020202020204" pitchFamily="34" charset="0"/>
              <a:buChar char="•"/>
              <a:defRPr/>
            </a:pPr>
            <a:r>
              <a:rPr lang="en-US" sz="2800" dirty="0">
                <a:ea typeface="ＭＳ Ｐゴシック" pitchFamily="34" charset="-128"/>
              </a:rPr>
              <a:t>90,000 students </a:t>
            </a:r>
          </a:p>
          <a:p>
            <a:pPr marL="457200" indent="-457200" algn="l" eaLnBrk="1" fontAlgn="auto" hangingPunct="1">
              <a:spcAft>
                <a:spcPts val="0"/>
              </a:spcAft>
              <a:buFont typeface="Arial" panose="020B0604020202020204" pitchFamily="34" charset="0"/>
              <a:buChar char="•"/>
              <a:defRPr/>
            </a:pPr>
            <a:r>
              <a:rPr lang="en-US" sz="2800" dirty="0">
                <a:ea typeface="ＭＳ Ｐゴシック" pitchFamily="34" charset="-128"/>
              </a:rPr>
              <a:t>140 schools nationwide</a:t>
            </a:r>
          </a:p>
          <a:p>
            <a:pPr marL="457200" indent="-457200" algn="l" eaLnBrk="1" fontAlgn="auto" hangingPunct="1">
              <a:spcAft>
                <a:spcPts val="0"/>
              </a:spcAft>
              <a:buFont typeface="Arial" panose="020B0604020202020204" pitchFamily="34" charset="0"/>
              <a:buChar char="•"/>
              <a:defRPr/>
            </a:pPr>
            <a:r>
              <a:rPr lang="en-US" sz="2800" dirty="0">
                <a:ea typeface="ＭＳ Ｐゴシック" pitchFamily="34" charset="-128"/>
              </a:rPr>
              <a:t>7</a:t>
            </a:r>
            <a:r>
              <a:rPr lang="en-US" sz="2800" baseline="30000" dirty="0">
                <a:ea typeface="ＭＳ Ｐゴシック" pitchFamily="34" charset="-128"/>
              </a:rPr>
              <a:t>th</a:t>
            </a:r>
            <a:r>
              <a:rPr lang="en-US" sz="2800" dirty="0">
                <a:ea typeface="ＭＳ Ｐゴシック" pitchFamily="34" charset="-128"/>
              </a:rPr>
              <a:t>-12</a:t>
            </a:r>
            <a:r>
              <a:rPr lang="en-US" sz="2800" baseline="30000" dirty="0">
                <a:ea typeface="ＭＳ Ｐゴシック" pitchFamily="34" charset="-128"/>
              </a:rPr>
              <a:t>th</a:t>
            </a:r>
            <a:r>
              <a:rPr lang="en-US" sz="2800" dirty="0">
                <a:ea typeface="ＭＳ Ｐゴシック" pitchFamily="34" charset="-128"/>
              </a:rPr>
              <a:t> grade</a:t>
            </a:r>
          </a:p>
          <a:p>
            <a:pPr marL="457200" indent="-457200" algn="l" eaLnBrk="1" fontAlgn="auto" hangingPunct="1">
              <a:spcAft>
                <a:spcPts val="0"/>
              </a:spcAft>
              <a:buFont typeface="Arial" panose="020B0604020202020204" pitchFamily="34" charset="0"/>
              <a:buChar char="•"/>
              <a:defRPr/>
            </a:pPr>
            <a:r>
              <a:rPr lang="en-US" sz="2800" dirty="0">
                <a:ea typeface="ＭＳ Ｐゴシック" pitchFamily="34" charset="-128"/>
              </a:rPr>
              <a:t>Surveys and In home interviews</a:t>
            </a:r>
          </a:p>
          <a:p>
            <a:pPr marL="457200" indent="-457200" algn="l" eaLnBrk="1" fontAlgn="auto" hangingPunct="1">
              <a:spcAft>
                <a:spcPts val="0"/>
              </a:spcAft>
              <a:buFont typeface="Arial" panose="020B0604020202020204" pitchFamily="34" charset="0"/>
              <a:buChar char="•"/>
              <a:defRPr/>
            </a:pPr>
            <a:r>
              <a:rPr lang="en-US" sz="2800" dirty="0">
                <a:ea typeface="ＭＳ Ｐゴシック" pitchFamily="34" charset="-128"/>
              </a:rPr>
              <a:t>Followed into adulthood – Wave 4</a:t>
            </a:r>
          </a:p>
          <a:p>
            <a:pPr algn="l" eaLnBrk="1" fontAlgn="auto" hangingPunct="1">
              <a:spcAft>
                <a:spcPts val="0"/>
              </a:spcAft>
              <a:buFont typeface="Arial" charset="0"/>
              <a:buNone/>
              <a:defRPr/>
            </a:pPr>
            <a:r>
              <a:rPr lang="en-US" sz="1800" dirty="0">
                <a:ea typeface="ＭＳ Ｐゴシック" pitchFamily="34" charset="-128"/>
              </a:rPr>
              <a:t>	</a:t>
            </a:r>
            <a:endParaRPr lang="en-US" b="1" dirty="0">
              <a:ea typeface="ＭＳ Ｐゴシック" pitchFamily="34" charset="-128"/>
            </a:endParaRPr>
          </a:p>
          <a:p>
            <a:pPr algn="l" eaLnBrk="1" fontAlgn="auto" hangingPunct="1">
              <a:spcAft>
                <a:spcPts val="0"/>
              </a:spcAft>
              <a:buFont typeface="Arial" charset="0"/>
              <a:buNone/>
              <a:defRPr/>
            </a:pPr>
            <a:r>
              <a:rPr lang="en-US" sz="1400" b="1" dirty="0">
                <a:ea typeface="ＭＳ Ｐゴシック" pitchFamily="34" charset="-128"/>
              </a:rPr>
              <a:t>*</a:t>
            </a:r>
            <a:r>
              <a:rPr lang="en-US" sz="1400" dirty="0">
                <a:ea typeface="ＭＳ Ｐゴシック" pitchFamily="34" charset="-128"/>
              </a:rPr>
              <a:t>Add Health – McNealy, et al. (2002)</a:t>
            </a:r>
          </a:p>
        </p:txBody>
      </p:sp>
    </p:spTree>
    <p:extLst>
      <p:ext uri="{BB962C8B-B14F-4D97-AF65-F5344CB8AC3E}">
        <p14:creationId xmlns:p14="http://schemas.microsoft.com/office/powerpoint/2010/main" val="2041490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Adolescent Health Study</a:t>
            </a:r>
          </a:p>
        </p:txBody>
      </p:sp>
      <p:sp>
        <p:nvSpPr>
          <p:cNvPr id="4" name="Rectangle 3">
            <a:extLst>
              <a:ext uri="{FF2B5EF4-FFF2-40B4-BE49-F238E27FC236}">
                <a16:creationId xmlns:a16="http://schemas.microsoft.com/office/drawing/2014/main" id="{4931BE52-ABB4-CD01-0381-6D136EBE850B}"/>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CE4D2DD-1BD8-128B-F600-D668D51A1B13}"/>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CE546E34-B70A-0AA0-A18B-B8B71ADC5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graphicFrame>
        <p:nvGraphicFramePr>
          <p:cNvPr id="10" name="Content Placeholder 9">
            <a:extLst>
              <a:ext uri="{FF2B5EF4-FFF2-40B4-BE49-F238E27FC236}">
                <a16:creationId xmlns:a16="http://schemas.microsoft.com/office/drawing/2014/main" id="{11F6C692-8AAD-494C-0F83-03D5C20E72F3}"/>
              </a:ext>
            </a:extLst>
          </p:cNvPr>
          <p:cNvGraphicFramePr>
            <a:graphicFrameLocks noGrp="1" noChangeAspect="1"/>
          </p:cNvGraphicFramePr>
          <p:nvPr>
            <p:ph idx="1"/>
            <p:extLst>
              <p:ext uri="{D42A27DB-BD31-4B8C-83A1-F6EECF244321}">
                <p14:modId xmlns:p14="http://schemas.microsoft.com/office/powerpoint/2010/main" val="3121455714"/>
              </p:ext>
            </p:extLst>
          </p:nvPr>
        </p:nvGraphicFramePr>
        <p:xfrm>
          <a:off x="5221866" y="1498023"/>
          <a:ext cx="5816239" cy="4263212"/>
        </p:xfrm>
        <a:graphic>
          <a:graphicData uri="http://schemas.openxmlformats.org/presentationml/2006/ole">
            <mc:AlternateContent xmlns:mc="http://schemas.openxmlformats.org/markup-compatibility/2006">
              <mc:Choice xmlns:v="urn:schemas-microsoft-com:vml" Requires="v">
                <p:oleObj name="Chart" r:id="rId4" imgW="7276997" imgH="5333910" progId="MSGraph.Chart.8">
                  <p:embed followColorScheme="full"/>
                </p:oleObj>
              </mc:Choice>
              <mc:Fallback>
                <p:oleObj name="Chart" r:id="rId4" imgW="7276997" imgH="5333910" progId="MSGraph.Chart.8">
                  <p:embed followColorScheme="full"/>
                  <p:pic>
                    <p:nvPicPr>
                      <p:cNvPr id="10" name="Content Placeholder 9">
                        <a:extLst>
                          <a:ext uri="{FF2B5EF4-FFF2-40B4-BE49-F238E27FC236}">
                            <a16:creationId xmlns:a16="http://schemas.microsoft.com/office/drawing/2014/main" id="{11F6C692-8AAD-494C-0F83-03D5C20E72F3}"/>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1866" y="1498023"/>
                        <a:ext cx="5816239" cy="4263212"/>
                      </a:xfrm>
                      <a:prstGeom prst="rect">
                        <a:avLst/>
                      </a:prstGeom>
                      <a:solidFill>
                        <a:schemeClr val="bg1"/>
                      </a:solidFill>
                      <a:ln w="9525">
                        <a:solidFill>
                          <a:schemeClr val="bg1"/>
                        </a:solidFill>
                        <a:miter lim="800000"/>
                        <a:headEnd/>
                        <a:tailEnd/>
                      </a:ln>
                    </p:spPr>
                  </p:pic>
                </p:oleObj>
              </mc:Fallback>
            </mc:AlternateContent>
          </a:graphicData>
        </a:graphic>
      </p:graphicFrame>
      <p:graphicFrame>
        <p:nvGraphicFramePr>
          <p:cNvPr id="11" name="Object 2">
            <a:extLst>
              <a:ext uri="{FF2B5EF4-FFF2-40B4-BE49-F238E27FC236}">
                <a16:creationId xmlns:a16="http://schemas.microsoft.com/office/drawing/2014/main" id="{5D69EC8C-F950-668F-58A5-F82E4892214E}"/>
              </a:ext>
            </a:extLst>
          </p:cNvPr>
          <p:cNvGraphicFramePr>
            <a:graphicFrameLocks noChangeAspect="1"/>
          </p:cNvGraphicFramePr>
          <p:nvPr>
            <p:extLst>
              <p:ext uri="{D42A27DB-BD31-4B8C-83A1-F6EECF244321}">
                <p14:modId xmlns:p14="http://schemas.microsoft.com/office/powerpoint/2010/main" val="3111701274"/>
              </p:ext>
            </p:extLst>
          </p:nvPr>
        </p:nvGraphicFramePr>
        <p:xfrm>
          <a:off x="231058" y="1569553"/>
          <a:ext cx="5390450" cy="3948425"/>
        </p:xfrm>
        <a:graphic>
          <a:graphicData uri="http://schemas.openxmlformats.org/presentationml/2006/ole">
            <mc:AlternateContent xmlns:mc="http://schemas.openxmlformats.org/markup-compatibility/2006">
              <mc:Choice xmlns:v="urn:schemas-microsoft-com:vml" Requires="v">
                <p:oleObj name="Chart" r:id="rId6" imgW="7276997" imgH="5324449" progId="MSGraph.Chart.8">
                  <p:embed followColorScheme="full"/>
                </p:oleObj>
              </mc:Choice>
              <mc:Fallback>
                <p:oleObj name="Chart" r:id="rId6" imgW="7276997" imgH="5324449" progId="MSGraph.Chart.8">
                  <p:embed followColorScheme="full"/>
                  <p:pic>
                    <p:nvPicPr>
                      <p:cNvPr id="11" name="Object 2">
                        <a:extLst>
                          <a:ext uri="{FF2B5EF4-FFF2-40B4-BE49-F238E27FC236}">
                            <a16:creationId xmlns:a16="http://schemas.microsoft.com/office/drawing/2014/main" id="{5D69EC8C-F950-668F-58A5-F82E4892214E}"/>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058" y="1569553"/>
                        <a:ext cx="5390450" cy="3948425"/>
                      </a:xfrm>
                      <a:prstGeom prst="rect">
                        <a:avLst/>
                      </a:prstGeom>
                      <a:noFill/>
                      <a:ln>
                        <a:noFill/>
                      </a:ln>
                      <a:effectLst/>
                    </p:spPr>
                  </p:pic>
                </p:oleObj>
              </mc:Fallback>
            </mc:AlternateContent>
          </a:graphicData>
        </a:graphic>
      </p:graphicFrame>
      <p:cxnSp>
        <p:nvCxnSpPr>
          <p:cNvPr id="13" name="Straight Connector 12">
            <a:extLst>
              <a:ext uri="{FF2B5EF4-FFF2-40B4-BE49-F238E27FC236}">
                <a16:creationId xmlns:a16="http://schemas.microsoft.com/office/drawing/2014/main" id="{2492EA55-B006-4A27-0966-AA9468815CE1}"/>
              </a:ext>
            </a:extLst>
          </p:cNvPr>
          <p:cNvCxnSpPr/>
          <p:nvPr/>
        </p:nvCxnSpPr>
        <p:spPr>
          <a:xfrm>
            <a:off x="5619997" y="1569553"/>
            <a:ext cx="0" cy="42311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868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Approaches to supporting CONNECTEDNESS and YOUTH VOICE</a:t>
            </a:r>
          </a:p>
        </p:txBody>
      </p:sp>
      <p:grpSp>
        <p:nvGrpSpPr>
          <p:cNvPr id="4" name="Group 3"/>
          <p:cNvGrpSpPr/>
          <p:nvPr/>
        </p:nvGrpSpPr>
        <p:grpSpPr bwMode="auto">
          <a:xfrm>
            <a:off x="1976705" y="720250"/>
            <a:ext cx="7889189" cy="6857999"/>
            <a:chOff x="844483" y="-76905"/>
            <a:chExt cx="9170893" cy="8027882"/>
          </a:xfrm>
        </p:grpSpPr>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483" y="-76905"/>
              <a:ext cx="9170893" cy="802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4282253" y="3551893"/>
              <a:ext cx="2295352" cy="6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a:spcBef>
                  <a:spcPts val="0"/>
                </a:spcBef>
                <a:spcAft>
                  <a:spcPts val="0"/>
                </a:spcAft>
              </a:pPr>
              <a:r>
                <a:rPr lang="en-US" sz="14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Bonding</a:t>
              </a:r>
              <a:endParaRPr lang="en-US" sz="14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Connectedness</a:t>
              </a:r>
              <a:endParaRPr lang="en-US" sz="1400" dirty="0">
                <a:effectLst/>
                <a:latin typeface="Times New Roman" panose="02020603050405020304" pitchFamily="18" charset="0"/>
                <a:ea typeface="Times New Roman" panose="02020603050405020304" pitchFamily="18" charset="0"/>
              </a:endParaRPr>
            </a:p>
          </p:txBody>
        </p:sp>
      </p:grpSp>
      <p:pic>
        <p:nvPicPr>
          <p:cNvPr id="7" name="Content Placeholder 12" descr="Logo&#10;&#10;Description automatically generated">
            <a:extLst>
              <a:ext uri="{FF2B5EF4-FFF2-40B4-BE49-F238E27FC236}">
                <a16:creationId xmlns:a16="http://schemas.microsoft.com/office/drawing/2014/main" id="{E00EDE45-B514-4933-78BC-DB0E95BFDE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
        <p:nvSpPr>
          <p:cNvPr id="8" name="Rectangle 7">
            <a:extLst>
              <a:ext uri="{FF2B5EF4-FFF2-40B4-BE49-F238E27FC236}">
                <a16:creationId xmlns:a16="http://schemas.microsoft.com/office/drawing/2014/main" id="{CD4744A2-ADB6-741F-7CC2-88552D5D6C79}"/>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0C3A79C-7D51-1166-15F8-33209F7F998B}"/>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7031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Show Care and Concern</a:t>
            </a:r>
          </a:p>
        </p:txBody>
      </p:sp>
      <p:sp>
        <p:nvSpPr>
          <p:cNvPr id="3" name="Content Placeholder 2"/>
          <p:cNvSpPr>
            <a:spLocks noGrp="1"/>
          </p:cNvSpPr>
          <p:nvPr>
            <p:ph idx="1"/>
          </p:nvPr>
        </p:nvSpPr>
        <p:spPr>
          <a:xfrm>
            <a:off x="792767" y="1420677"/>
            <a:ext cx="10515600" cy="4351338"/>
          </a:xfrm>
        </p:spPr>
        <p:txBody>
          <a:bodyPr/>
          <a:lstStyle/>
          <a:p>
            <a:pPr marL="171450" indent="-171450">
              <a:buFont typeface="Arial" panose="020B0604020202020204" pitchFamily="34" charset="0"/>
              <a:buChar char="•"/>
            </a:pPr>
            <a:r>
              <a:rPr lang="en-US" dirty="0"/>
              <a:t>Relationships are the foundation of a positive climate.</a:t>
            </a:r>
          </a:p>
          <a:p>
            <a:pPr marL="171450" indent="-171450">
              <a:buFont typeface="Arial" panose="020B0604020202020204" pitchFamily="34" charset="0"/>
              <a:buChar char="•"/>
            </a:pPr>
            <a:r>
              <a:rPr lang="en-US" dirty="0"/>
              <a:t>Learn and use student names in positive situations</a:t>
            </a:r>
          </a:p>
          <a:p>
            <a:pPr marL="171450" indent="-171450">
              <a:buFont typeface="Arial" panose="020B0604020202020204" pitchFamily="34" charset="0"/>
              <a:buChar char="•"/>
            </a:pPr>
            <a:r>
              <a:rPr lang="en-US" dirty="0"/>
              <a:t>Treat others the way you would want to be treated.</a:t>
            </a:r>
          </a:p>
          <a:p>
            <a:pPr marL="171450" indent="-171450">
              <a:buFont typeface="Arial" panose="020B0604020202020204" pitchFamily="34" charset="0"/>
              <a:buChar char="•"/>
            </a:pPr>
            <a:r>
              <a:rPr lang="en-US" dirty="0"/>
              <a:t>Be polite – say please, thank you, you are welcome.</a:t>
            </a:r>
          </a:p>
          <a:p>
            <a:pPr marL="171450" indent="-171450">
              <a:buFont typeface="Arial" panose="020B0604020202020204" pitchFamily="34" charset="0"/>
              <a:buChar char="•"/>
            </a:pPr>
            <a:r>
              <a:rPr lang="en-US" dirty="0"/>
              <a:t>Find time each day to give attention and emotional support to students and colleagues.</a:t>
            </a:r>
          </a:p>
          <a:p>
            <a:pPr marL="0" indent="0">
              <a:buNone/>
            </a:pPr>
            <a:endParaRPr lang="en-US" dirty="0"/>
          </a:p>
          <a:p>
            <a:pPr lvl="0"/>
            <a:endParaRPr lang="en-US" dirty="0"/>
          </a:p>
        </p:txBody>
      </p:sp>
      <p:sp>
        <p:nvSpPr>
          <p:cNvPr id="4" name="Rectangle 3">
            <a:extLst>
              <a:ext uri="{FF2B5EF4-FFF2-40B4-BE49-F238E27FC236}">
                <a16:creationId xmlns:a16="http://schemas.microsoft.com/office/drawing/2014/main" id="{D53F722B-9D84-DF0A-ACC9-6CA42549140E}"/>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802F6D3-9D1F-A7B6-A8BD-109595BA25C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13D440B-4839-8A63-546D-C45417589D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8" name="Picture 7" descr="Students playing at a schoolyard during the break time">
            <a:extLst>
              <a:ext uri="{FF2B5EF4-FFF2-40B4-BE49-F238E27FC236}">
                <a16:creationId xmlns:a16="http://schemas.microsoft.com/office/drawing/2014/main" id="{377323B8-505B-F6A1-D9D0-2A88925981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 b="17081"/>
          <a:stretch/>
        </p:blipFill>
        <p:spPr>
          <a:xfrm flipH="1">
            <a:off x="3742796" y="4359297"/>
            <a:ext cx="3757424" cy="2156052"/>
          </a:xfrm>
          <a:prstGeom prst="rect">
            <a:avLst/>
          </a:prstGeom>
        </p:spPr>
      </p:pic>
    </p:spTree>
    <p:extLst>
      <p:ext uri="{BB962C8B-B14F-4D97-AF65-F5344CB8AC3E}">
        <p14:creationId xmlns:p14="http://schemas.microsoft.com/office/powerpoint/2010/main" val="213767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 Clear and Consistent Boundaries</a:t>
            </a:r>
          </a:p>
        </p:txBody>
      </p:sp>
      <p:sp>
        <p:nvSpPr>
          <p:cNvPr id="3" name="Content Placeholder 2"/>
          <p:cNvSpPr>
            <a:spLocks noGrp="1"/>
          </p:cNvSpPr>
          <p:nvPr>
            <p:ph idx="1"/>
          </p:nvPr>
        </p:nvSpPr>
        <p:spPr/>
        <p:txBody>
          <a:bodyPr/>
          <a:lstStyle/>
          <a:p>
            <a:r>
              <a:rPr lang="en-US" dirty="0"/>
              <a:t>Involve all members of the school community, especially young people. </a:t>
            </a:r>
          </a:p>
          <a:p>
            <a:r>
              <a:rPr lang="en-US" dirty="0"/>
              <a:t>Acknowledge appropriate or caring behaviors</a:t>
            </a:r>
          </a:p>
          <a:p>
            <a:endParaRPr lang="en-US" sz="2800" noProof="1"/>
          </a:p>
          <a:p>
            <a:pPr marL="0" indent="0">
              <a:buNone/>
            </a:pPr>
            <a:endParaRPr lang="en-US" dirty="0"/>
          </a:p>
          <a:p>
            <a:pPr lvl="0"/>
            <a:endParaRPr lang="en-US" dirty="0"/>
          </a:p>
        </p:txBody>
      </p:sp>
      <p:sp>
        <p:nvSpPr>
          <p:cNvPr id="4" name="Rectangle 3">
            <a:extLst>
              <a:ext uri="{FF2B5EF4-FFF2-40B4-BE49-F238E27FC236}">
                <a16:creationId xmlns:a16="http://schemas.microsoft.com/office/drawing/2014/main" id="{D53F722B-9D84-DF0A-ACC9-6CA42549140E}"/>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802F6D3-9D1F-A7B6-A8BD-109595BA25C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13D440B-4839-8A63-546D-C45417589D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8" name="Picture 2" descr="See the source image">
            <a:extLst>
              <a:ext uri="{FF2B5EF4-FFF2-40B4-BE49-F238E27FC236}">
                <a16:creationId xmlns:a16="http://schemas.microsoft.com/office/drawing/2014/main" id="{A7654A45-D45A-F287-54D3-915E1D13CF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0615" y="4010298"/>
            <a:ext cx="3632888" cy="2482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321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See the source image">
            <a:extLst>
              <a:ext uri="{FF2B5EF4-FFF2-40B4-BE49-F238E27FC236}">
                <a16:creationId xmlns:a16="http://schemas.microsoft.com/office/drawing/2014/main" id="{C9C4F0AF-886F-1862-74FE-6CE75D94095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14614"/>
            <a:ext cx="12191999" cy="6865304"/>
          </a:xfrm>
          <a:prstGeom prst="rect">
            <a:avLst/>
          </a:prstGeom>
          <a:blipFill dpi="0" rotWithShape="1">
            <a:blip r:embed="rId4">
              <a:alphaModFix amt="35000"/>
            </a:blip>
            <a:srcRect/>
            <a:stretch>
              <a:fillRect/>
            </a:stretch>
          </a:blipFill>
        </p:spPr>
      </p:pic>
      <p:sp>
        <p:nvSpPr>
          <p:cNvPr id="2" name="Title 1"/>
          <p:cNvSpPr>
            <a:spLocks noGrp="1"/>
          </p:cNvSpPr>
          <p:nvPr>
            <p:ph type="title"/>
          </p:nvPr>
        </p:nvSpPr>
        <p:spPr/>
        <p:txBody>
          <a:bodyPr/>
          <a:lstStyle/>
          <a:p>
            <a:r>
              <a:rPr lang="en-US" dirty="0"/>
              <a:t>Provide Opportunities for Meaningful Participation</a:t>
            </a:r>
          </a:p>
        </p:txBody>
      </p:sp>
      <p:sp>
        <p:nvSpPr>
          <p:cNvPr id="3" name="Content Placeholder 2"/>
          <p:cNvSpPr>
            <a:spLocks noGrp="1"/>
          </p:cNvSpPr>
          <p:nvPr>
            <p:ph idx="1"/>
          </p:nvPr>
        </p:nvSpPr>
        <p:spPr/>
        <p:txBody>
          <a:bodyPr/>
          <a:lstStyle/>
          <a:p>
            <a:pPr lvl="0"/>
            <a:r>
              <a:rPr lang="en-US" dirty="0"/>
              <a:t>Listen to students’ ideas and opinions </a:t>
            </a:r>
          </a:p>
          <a:p>
            <a:pPr lvl="0"/>
            <a:r>
              <a:rPr lang="en-US" dirty="0"/>
              <a:t>Be sensitive to cultural differences</a:t>
            </a:r>
          </a:p>
          <a:p>
            <a:pPr lvl="0"/>
            <a:r>
              <a:rPr lang="en-US" dirty="0"/>
              <a:t>Create time for students to actively participate</a:t>
            </a:r>
          </a:p>
          <a:p>
            <a:r>
              <a:rPr lang="en-US" dirty="0">
                <a:effectLst/>
                <a:latin typeface="Calibri" panose="020F0502020204030204" pitchFamily="34" charset="0"/>
                <a:ea typeface="Calibri" panose="020F0502020204030204" pitchFamily="34" charset="0"/>
              </a:rPr>
              <a:t>Provide a range of clubs and activities to meet the interests of different groups of students</a:t>
            </a:r>
          </a:p>
          <a:p>
            <a:endParaRPr lang="en-US" noProof="1"/>
          </a:p>
          <a:p>
            <a:pPr marL="0" indent="0">
              <a:buNone/>
            </a:pPr>
            <a:endParaRPr lang="en-US" dirty="0"/>
          </a:p>
          <a:p>
            <a:pPr lvl="0"/>
            <a:endParaRPr lang="en-US" dirty="0"/>
          </a:p>
        </p:txBody>
      </p:sp>
      <p:sp>
        <p:nvSpPr>
          <p:cNvPr id="4" name="Rectangle 3">
            <a:extLst>
              <a:ext uri="{FF2B5EF4-FFF2-40B4-BE49-F238E27FC236}">
                <a16:creationId xmlns:a16="http://schemas.microsoft.com/office/drawing/2014/main" id="{D53F722B-9D84-DF0A-ACC9-6CA42549140E}"/>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802F6D3-9D1F-A7B6-A8BD-109595BA25C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13D440B-4839-8A63-546D-C45417589D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3490045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High, Supported Expectations</a:t>
            </a:r>
          </a:p>
        </p:txBody>
      </p:sp>
      <p:sp>
        <p:nvSpPr>
          <p:cNvPr id="3" name="Content Placeholder 2"/>
          <p:cNvSpPr>
            <a:spLocks noGrp="1"/>
          </p:cNvSpPr>
          <p:nvPr>
            <p:ph idx="1"/>
          </p:nvPr>
        </p:nvSpPr>
        <p:spPr>
          <a:xfrm>
            <a:off x="838200" y="1813750"/>
            <a:ext cx="10515600" cy="4351338"/>
          </a:xfrm>
        </p:spPr>
        <p:txBody>
          <a:bodyPr/>
          <a:lstStyle/>
          <a:p>
            <a:pPr lvl="0"/>
            <a:r>
              <a:rPr lang="en-US" dirty="0"/>
              <a:t>Create realistic expectations to motivate students</a:t>
            </a:r>
          </a:p>
          <a:p>
            <a:pPr lvl="0"/>
            <a:r>
              <a:rPr lang="en-US" dirty="0"/>
              <a:t>Create collaborative and interest-based learning opportunities</a:t>
            </a:r>
          </a:p>
          <a:p>
            <a:pPr lvl="0"/>
            <a:r>
              <a:rPr lang="en-US" dirty="0"/>
              <a:t>Provide tutoring or other appropriate support</a:t>
            </a:r>
          </a:p>
          <a:p>
            <a:endParaRPr lang="en-US" noProof="1"/>
          </a:p>
          <a:p>
            <a:pPr marL="0" indent="0">
              <a:buNone/>
            </a:pPr>
            <a:endParaRPr lang="en-US" dirty="0"/>
          </a:p>
          <a:p>
            <a:pPr lvl="0"/>
            <a:endParaRPr lang="en-US" dirty="0"/>
          </a:p>
        </p:txBody>
      </p:sp>
      <p:sp>
        <p:nvSpPr>
          <p:cNvPr id="4" name="Rectangle 3">
            <a:extLst>
              <a:ext uri="{FF2B5EF4-FFF2-40B4-BE49-F238E27FC236}">
                <a16:creationId xmlns:a16="http://schemas.microsoft.com/office/drawing/2014/main" id="{D53F722B-9D84-DF0A-ACC9-6CA42549140E}"/>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802F6D3-9D1F-A7B6-A8BD-109595BA25C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13D440B-4839-8A63-546D-C45417589D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Placeholder 19" descr="Young girls crafting in a modern studio">
            <a:extLst>
              <a:ext uri="{FF2B5EF4-FFF2-40B4-BE49-F238E27FC236}">
                <a16:creationId xmlns:a16="http://schemas.microsoft.com/office/drawing/2014/main" id="{857E6DBC-A8FC-CAB1-6857-C4AE93E45BB1}"/>
              </a:ext>
            </a:extLst>
          </p:cNvPr>
          <p:cNvPicPr>
            <a:picLocks noChangeAspect="1"/>
          </p:cNvPicPr>
          <p:nvPr/>
        </p:nvPicPr>
        <p:blipFill>
          <a:blip r:embed="rId4" cstate="print">
            <a:extLst>
              <a:ext uri="{28A0092B-C50C-407E-A947-70E740481C1C}">
                <a14:useLocalDpi xmlns:a14="http://schemas.microsoft.com/office/drawing/2010/main" val="0"/>
              </a:ext>
            </a:extLst>
          </a:blip>
          <a:srcRect l="19068" r="19068"/>
          <a:stretch>
            <a:fillRect/>
          </a:stretch>
        </p:blipFill>
        <p:spPr>
          <a:xfrm>
            <a:off x="4678533" y="3429000"/>
            <a:ext cx="2834933" cy="2892807"/>
          </a:xfrm>
          <a:prstGeom prst="rect">
            <a:avLst/>
          </a:prstGeom>
        </p:spPr>
      </p:pic>
    </p:spTree>
    <p:extLst>
      <p:ext uri="{BB962C8B-B14F-4D97-AF65-F5344CB8AC3E}">
        <p14:creationId xmlns:p14="http://schemas.microsoft.com/office/powerpoint/2010/main" val="1908453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 Life Skills</a:t>
            </a:r>
          </a:p>
        </p:txBody>
      </p:sp>
      <p:sp>
        <p:nvSpPr>
          <p:cNvPr id="3" name="Content Placeholder 2"/>
          <p:cNvSpPr>
            <a:spLocks noGrp="1"/>
          </p:cNvSpPr>
          <p:nvPr>
            <p:ph idx="1"/>
          </p:nvPr>
        </p:nvSpPr>
        <p:spPr>
          <a:xfrm>
            <a:off x="838200" y="1813750"/>
            <a:ext cx="10515600" cy="4351338"/>
          </a:xfrm>
        </p:spPr>
        <p:txBody>
          <a:bodyPr/>
          <a:lstStyle/>
          <a:p>
            <a:pPr lvl="0"/>
            <a:r>
              <a:rPr lang="en-US" dirty="0"/>
              <a:t>Identify age-appropriate skills necessary to successfully navigate life</a:t>
            </a:r>
          </a:p>
          <a:p>
            <a:pPr lvl="0"/>
            <a:r>
              <a:rPr lang="en-US" dirty="0"/>
              <a:t>Use a Social-Emotional Learning approach to navigate challenges</a:t>
            </a:r>
          </a:p>
          <a:p>
            <a:pPr lvl="0"/>
            <a:r>
              <a:rPr lang="en-US" dirty="0"/>
              <a:t>Teach conflict resolution and cooperation skills</a:t>
            </a:r>
          </a:p>
          <a:p>
            <a:pPr lvl="0"/>
            <a:endParaRPr lang="en-US" dirty="0"/>
          </a:p>
          <a:p>
            <a:endParaRPr lang="en-US" noProof="1"/>
          </a:p>
          <a:p>
            <a:pPr marL="0" indent="0">
              <a:buNone/>
            </a:pPr>
            <a:endParaRPr lang="en-US" dirty="0"/>
          </a:p>
          <a:p>
            <a:pPr lvl="0"/>
            <a:endParaRPr lang="en-US" dirty="0"/>
          </a:p>
        </p:txBody>
      </p:sp>
      <p:sp>
        <p:nvSpPr>
          <p:cNvPr id="4" name="Rectangle 3">
            <a:extLst>
              <a:ext uri="{FF2B5EF4-FFF2-40B4-BE49-F238E27FC236}">
                <a16:creationId xmlns:a16="http://schemas.microsoft.com/office/drawing/2014/main" id="{D53F722B-9D84-DF0A-ACC9-6CA42549140E}"/>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802F6D3-9D1F-A7B6-A8BD-109595BA25C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313D440B-4839-8A63-546D-C45417589D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pic>
        <p:nvPicPr>
          <p:cNvPr id="7" name="Picture 6">
            <a:extLst>
              <a:ext uri="{FF2B5EF4-FFF2-40B4-BE49-F238E27FC236}">
                <a16:creationId xmlns:a16="http://schemas.microsoft.com/office/drawing/2014/main" id="{842D7622-609B-2072-AA1C-23852B803360}"/>
              </a:ext>
            </a:extLst>
          </p:cNvPr>
          <p:cNvPicPr>
            <a:picLocks noChangeAspect="1"/>
          </p:cNvPicPr>
          <p:nvPr/>
        </p:nvPicPr>
        <p:blipFill>
          <a:blip r:embed="rId4"/>
          <a:stretch>
            <a:fillRect/>
          </a:stretch>
        </p:blipFill>
        <p:spPr>
          <a:xfrm>
            <a:off x="4300352" y="3266704"/>
            <a:ext cx="3591296" cy="3591296"/>
          </a:xfrm>
          <a:prstGeom prst="rect">
            <a:avLst/>
          </a:prstGeom>
        </p:spPr>
      </p:pic>
    </p:spTree>
    <p:extLst>
      <p:ext uri="{BB962C8B-B14F-4D97-AF65-F5344CB8AC3E}">
        <p14:creationId xmlns:p14="http://schemas.microsoft.com/office/powerpoint/2010/main" val="94761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ideas for youth participation opportunities</a:t>
            </a:r>
          </a:p>
        </p:txBody>
      </p:sp>
      <p:sp>
        <p:nvSpPr>
          <p:cNvPr id="3" name="Content Placeholder 2"/>
          <p:cNvSpPr>
            <a:spLocks noGrp="1"/>
          </p:cNvSpPr>
          <p:nvPr>
            <p:ph idx="1"/>
          </p:nvPr>
        </p:nvSpPr>
        <p:spPr/>
        <p:txBody>
          <a:bodyPr/>
          <a:lstStyle/>
          <a:p>
            <a:pPr>
              <a:defRPr/>
            </a:pPr>
            <a:r>
              <a:rPr lang="en-US" altLang="en-US" dirty="0"/>
              <a:t>Student lead Parent/teacher conferences</a:t>
            </a:r>
          </a:p>
          <a:p>
            <a:pPr>
              <a:defRPr/>
            </a:pPr>
            <a:r>
              <a:rPr lang="en-US" altLang="en-US" dirty="0"/>
              <a:t>Buddy systems</a:t>
            </a:r>
          </a:p>
          <a:p>
            <a:pPr>
              <a:defRPr/>
            </a:pPr>
            <a:r>
              <a:rPr lang="en-US" altLang="en-US" dirty="0"/>
              <a:t>Class meetings</a:t>
            </a:r>
          </a:p>
          <a:p>
            <a:pPr>
              <a:defRPr/>
            </a:pPr>
            <a:r>
              <a:rPr lang="en-US" altLang="en-US" dirty="0"/>
              <a:t>Peer mediation</a:t>
            </a:r>
          </a:p>
          <a:p>
            <a:pPr>
              <a:defRPr/>
            </a:pPr>
            <a:r>
              <a:rPr lang="en-US" altLang="en-US" dirty="0"/>
              <a:t>Teen courts</a:t>
            </a:r>
          </a:p>
          <a:p>
            <a:pPr>
              <a:defRPr/>
            </a:pPr>
            <a:r>
              <a:rPr lang="en-US" altLang="en-US" dirty="0"/>
              <a:t>Teen Town Hall</a:t>
            </a:r>
          </a:p>
          <a:p>
            <a:pPr>
              <a:defRPr/>
            </a:pPr>
            <a:r>
              <a:rPr lang="en-US" altLang="en-US" dirty="0"/>
              <a:t>Youth Advisory Councils/Principal Advisory Groups</a:t>
            </a:r>
          </a:p>
          <a:p>
            <a:pPr>
              <a:defRPr/>
            </a:pPr>
            <a:r>
              <a:rPr lang="en-US" altLang="en-US" dirty="0"/>
              <a:t>Youth Participatory </a:t>
            </a:r>
            <a:r>
              <a:rPr lang="en-US" altLang="en-US"/>
              <a:t>Action Research (YPAR)</a:t>
            </a:r>
            <a:endParaRPr lang="en-US" altLang="en-US" dirty="0"/>
          </a:p>
          <a:p>
            <a:endParaRPr lang="en-US" dirty="0"/>
          </a:p>
        </p:txBody>
      </p:sp>
      <p:sp>
        <p:nvSpPr>
          <p:cNvPr id="4" name="Rectangle 3">
            <a:extLst>
              <a:ext uri="{FF2B5EF4-FFF2-40B4-BE49-F238E27FC236}">
                <a16:creationId xmlns:a16="http://schemas.microsoft.com/office/drawing/2014/main" id="{90599982-5FBA-FA4B-0B5C-496051B867E5}"/>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1A5233D-6BD1-7156-225D-CA6BF6B10B6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81C029D3-F2A6-1D5C-11A3-B02C9D0907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1363208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Adults can build Youth Voice by…</a:t>
            </a:r>
          </a:p>
        </p:txBody>
      </p:sp>
      <p:sp>
        <p:nvSpPr>
          <p:cNvPr id="3" name="Content Placeholder 2"/>
          <p:cNvSpPr>
            <a:spLocks noGrp="1"/>
          </p:cNvSpPr>
          <p:nvPr>
            <p:ph idx="1"/>
          </p:nvPr>
        </p:nvSpPr>
        <p:spPr/>
        <p:txBody>
          <a:bodyPr>
            <a:normAutofit fontScale="92500" lnSpcReduction="20000"/>
          </a:bodyPr>
          <a:lstStyle/>
          <a:p>
            <a:pPr marL="349415" indent="-349415">
              <a:lnSpc>
                <a:spcPct val="150000"/>
              </a:lnSpc>
              <a:buFont typeface="Arial" panose="020B0604020202020204" pitchFamily="34" charset="0"/>
              <a:buChar char="•"/>
              <a:tabLst>
                <a:tab pos="465887" algn="l"/>
              </a:tabLst>
            </a:pPr>
            <a:r>
              <a:rPr lang="en-US" sz="2800" dirty="0">
                <a:solidFill>
                  <a:srgbClr val="111111"/>
                </a:solidFill>
                <a:ea typeface="Times New Roman" panose="02020603050405020304" pitchFamily="18" charset="0"/>
                <a:cs typeface="Times New Roman" panose="02020603050405020304" pitchFamily="18" charset="0"/>
              </a:rPr>
              <a:t>Listening to young people and be willing to learn from them.</a:t>
            </a:r>
            <a:endParaRPr lang="en-US" sz="2800" dirty="0">
              <a:ea typeface="Calibri" panose="020F0502020204030204" pitchFamily="34" charset="0"/>
              <a:cs typeface="Times New Roman" panose="02020603050405020304" pitchFamily="18" charset="0"/>
            </a:endParaRPr>
          </a:p>
          <a:p>
            <a:pPr marL="349415" indent="-349415">
              <a:lnSpc>
                <a:spcPct val="150000"/>
              </a:lnSpc>
              <a:buFont typeface="Arial" panose="020B0604020202020204" pitchFamily="34" charset="0"/>
              <a:buChar char="•"/>
              <a:tabLst>
                <a:tab pos="465887" algn="l"/>
              </a:tabLst>
            </a:pPr>
            <a:r>
              <a:rPr lang="en-US" sz="2800" dirty="0">
                <a:solidFill>
                  <a:srgbClr val="111111"/>
                </a:solidFill>
                <a:ea typeface="Times New Roman" panose="02020603050405020304" pitchFamily="18" charset="0"/>
                <a:cs typeface="Times New Roman" panose="02020603050405020304" pitchFamily="18" charset="0"/>
              </a:rPr>
              <a:t>Providing young people with the information, training and support they need to succeed.</a:t>
            </a:r>
            <a:endParaRPr lang="en-US" sz="2800" dirty="0">
              <a:ea typeface="Calibri" panose="020F0502020204030204" pitchFamily="34" charset="0"/>
              <a:cs typeface="Times New Roman" panose="02020603050405020304" pitchFamily="18" charset="0"/>
            </a:endParaRPr>
          </a:p>
          <a:p>
            <a:pPr marL="349415" indent="-349415">
              <a:lnSpc>
                <a:spcPct val="150000"/>
              </a:lnSpc>
              <a:buFont typeface="Arial" panose="020B0604020202020204" pitchFamily="34" charset="0"/>
              <a:buChar char="•"/>
              <a:tabLst>
                <a:tab pos="465887" algn="l"/>
              </a:tabLst>
            </a:pPr>
            <a:r>
              <a:rPr lang="en-US" sz="2800" dirty="0">
                <a:solidFill>
                  <a:srgbClr val="111111"/>
                </a:solidFill>
                <a:ea typeface="Times New Roman" panose="02020603050405020304" pitchFamily="18" charset="0"/>
                <a:cs typeface="Times New Roman" panose="02020603050405020304" pitchFamily="18" charset="0"/>
              </a:rPr>
              <a:t>Planning meetings where everyone feels welcome.</a:t>
            </a:r>
            <a:endParaRPr lang="en-US" sz="2800" dirty="0">
              <a:ea typeface="Calibri" panose="020F0502020204030204" pitchFamily="34" charset="0"/>
              <a:cs typeface="Times New Roman" panose="02020603050405020304" pitchFamily="18" charset="0"/>
            </a:endParaRPr>
          </a:p>
          <a:p>
            <a:pPr marL="349415" indent="-349415">
              <a:lnSpc>
                <a:spcPct val="150000"/>
              </a:lnSpc>
              <a:buFont typeface="Arial" panose="020B0604020202020204" pitchFamily="34" charset="0"/>
              <a:buChar char="•"/>
              <a:tabLst>
                <a:tab pos="465887" algn="l"/>
              </a:tabLst>
            </a:pPr>
            <a:r>
              <a:rPr lang="en-US" sz="2800" dirty="0">
                <a:solidFill>
                  <a:srgbClr val="111111"/>
                </a:solidFill>
                <a:ea typeface="Times New Roman" panose="02020603050405020304" pitchFamily="18" charset="0"/>
                <a:cs typeface="Times New Roman" panose="02020603050405020304" pitchFamily="18" charset="0"/>
              </a:rPr>
              <a:t>Involving young people in the decision-making from the very beginning (before its too late for them to be a part of meaningful change).</a:t>
            </a:r>
            <a:endParaRPr lang="en-US" sz="2800" dirty="0">
              <a:ea typeface="Calibri" panose="020F0502020204030204" pitchFamily="34" charset="0"/>
              <a:cs typeface="Times New Roman" panose="02020603050405020304" pitchFamily="18" charset="0"/>
            </a:endParaRPr>
          </a:p>
          <a:p>
            <a:pPr marL="349415" indent="-349415">
              <a:lnSpc>
                <a:spcPct val="150000"/>
              </a:lnSpc>
              <a:buFont typeface="Arial" panose="020B0604020202020204" pitchFamily="34" charset="0"/>
              <a:buChar char="•"/>
              <a:tabLst>
                <a:tab pos="465887" algn="l"/>
              </a:tabLst>
            </a:pPr>
            <a:r>
              <a:rPr lang="en-US" sz="2800" dirty="0">
                <a:solidFill>
                  <a:srgbClr val="111111"/>
                </a:solidFill>
                <a:ea typeface="Times New Roman" panose="02020603050405020304" pitchFamily="18" charset="0"/>
                <a:cs typeface="Times New Roman" panose="02020603050405020304" pitchFamily="18" charset="0"/>
              </a:rPr>
              <a:t>Including as many young people from different groups as possible.</a:t>
            </a:r>
            <a:endParaRPr lang="en-US" sz="2800" dirty="0">
              <a:ea typeface="Calibri" panose="020F0502020204030204" pitchFamily="34" charset="0"/>
              <a:cs typeface="Times New Roman" panose="02020603050405020304" pitchFamily="18" charset="0"/>
            </a:endParaRPr>
          </a:p>
          <a:p>
            <a:endParaRPr lang="en-US" dirty="0"/>
          </a:p>
        </p:txBody>
      </p:sp>
      <p:sp>
        <p:nvSpPr>
          <p:cNvPr id="4" name="Rectangle 3">
            <a:extLst>
              <a:ext uri="{FF2B5EF4-FFF2-40B4-BE49-F238E27FC236}">
                <a16:creationId xmlns:a16="http://schemas.microsoft.com/office/drawing/2014/main" id="{90599982-5FBA-FA4B-0B5C-496051B867E5}"/>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1A5233D-6BD1-7156-225D-CA6BF6B10B61}"/>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81C029D3-F2A6-1D5C-11A3-B02C9D0907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Tree>
    <p:extLst>
      <p:ext uri="{BB962C8B-B14F-4D97-AF65-F5344CB8AC3E}">
        <p14:creationId xmlns:p14="http://schemas.microsoft.com/office/powerpoint/2010/main" val="3879219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43429" y="1973943"/>
            <a:ext cx="9724571" cy="3283857"/>
          </a:xfrm>
        </p:spPr>
        <p:txBody>
          <a:bodyPr>
            <a:normAutofit fontScale="92500" lnSpcReduction="10000"/>
          </a:bodyPr>
          <a:lstStyle/>
          <a:p>
            <a:pPr marL="342900" indent="-342900" algn="l">
              <a:buFont typeface="Arial" panose="020B0604020202020204" pitchFamily="34" charset="0"/>
              <a:buChar char="•"/>
            </a:pPr>
            <a:r>
              <a:rPr lang="en-US"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did you learn today about Youth Voice?</a:t>
            </a:r>
          </a:p>
          <a:p>
            <a:pPr marL="342900" indent="-342900" algn="l">
              <a:buFont typeface="Arial" panose="020B0604020202020204" pitchFamily="34" charset="0"/>
              <a:buChar char="•"/>
            </a:pPr>
            <a:r>
              <a:rPr lang="en-US"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is already working? What makes it work?</a:t>
            </a:r>
          </a:p>
          <a:p>
            <a:pPr marL="342900" indent="-342900" algn="l">
              <a:buFont typeface="Arial" panose="020B0604020202020204" pitchFamily="34" charset="0"/>
              <a:buChar char="•"/>
            </a:pPr>
            <a:r>
              <a:rPr lang="en-US"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challenges might you face as you implement school safety and climate changes with students?</a:t>
            </a:r>
          </a:p>
          <a:p>
            <a:pPr marL="342900" indent="-342900" algn="l">
              <a:buFont typeface="Arial" panose="020B0604020202020204" pitchFamily="34" charset="0"/>
              <a:buChar char="•"/>
            </a:pPr>
            <a:r>
              <a:rPr lang="en-US"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might you need to prevent or overcome those challenges?</a:t>
            </a:r>
          </a:p>
          <a:p>
            <a:pPr marL="342900" indent="-342900" algn="l">
              <a:buFont typeface="Arial" panose="020B0604020202020204" pitchFamily="34" charset="0"/>
              <a:buChar char="•"/>
            </a:pPr>
            <a:r>
              <a:rPr lang="en-US"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agreements might need to be in place to provide safe/brave spaces to ensure an equitable voice and participation with students in the conversation of school safety and climate?</a:t>
            </a:r>
          </a:p>
          <a:p>
            <a:pPr marL="342900" indent="-342900" algn="l">
              <a:buFont typeface="Arial" panose="020B0604020202020204" pitchFamily="34" charset="0"/>
              <a:buChar char="•"/>
            </a:pPr>
            <a:r>
              <a:rPr lang="en-US"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 What? Now What?</a:t>
            </a:r>
          </a:p>
          <a:p>
            <a:pPr marL="342900" indent="-342900">
              <a:buFont typeface="Arial" panose="020B0604020202020204" pitchFamily="34" charset="0"/>
              <a:buChar char="•"/>
            </a:pPr>
            <a:endParaRPr lang="en-US" dirty="0"/>
          </a:p>
        </p:txBody>
      </p:sp>
      <p:sp>
        <p:nvSpPr>
          <p:cNvPr id="4" name="Rectangle 3">
            <a:extLst>
              <a:ext uri="{FF2B5EF4-FFF2-40B4-BE49-F238E27FC236}">
                <a16:creationId xmlns:a16="http://schemas.microsoft.com/office/drawing/2014/main" id="{C8649A69-02A3-C115-7755-C162B302E2C6}"/>
              </a:ext>
            </a:extLst>
          </p:cNvPr>
          <p:cNvSpPr/>
          <p:nvPr/>
        </p:nvSpPr>
        <p:spPr>
          <a:xfrm>
            <a:off x="0"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1732166-9407-E0D6-6F67-B830B0A5F2B6}"/>
              </a:ext>
            </a:extLst>
          </p:cNvPr>
          <p:cNvSpPr/>
          <p:nvPr/>
        </p:nvSpPr>
        <p:spPr>
          <a:xfrm>
            <a:off x="11755902" y="0"/>
            <a:ext cx="436098" cy="6858000"/>
          </a:xfrm>
          <a:prstGeom prst="rect">
            <a:avLst/>
          </a:prstGeom>
          <a:solidFill>
            <a:srgbClr val="0B224B"/>
          </a:solidFill>
          <a:ln>
            <a:solidFill>
              <a:srgbClr val="0B2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12" descr="Logo&#10;&#10;Description automatically generated">
            <a:extLst>
              <a:ext uri="{FF2B5EF4-FFF2-40B4-BE49-F238E27FC236}">
                <a16:creationId xmlns:a16="http://schemas.microsoft.com/office/drawing/2014/main" id="{79FFDB7D-701C-FEBC-4FA2-C86D290428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6919" y="5904622"/>
            <a:ext cx="822859" cy="787950"/>
          </a:xfrm>
          <a:prstGeom prst="rect">
            <a:avLst/>
          </a:prstGeom>
        </p:spPr>
      </p:pic>
      <p:sp>
        <p:nvSpPr>
          <p:cNvPr id="9" name="Title 1">
            <a:extLst>
              <a:ext uri="{FF2B5EF4-FFF2-40B4-BE49-F238E27FC236}">
                <a16:creationId xmlns:a16="http://schemas.microsoft.com/office/drawing/2014/main" id="{AF228B33-B857-8495-520E-0DA0822076E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dirty="0"/>
              <a:t>Reflective Questions</a:t>
            </a:r>
          </a:p>
        </p:txBody>
      </p:sp>
      <p:pic>
        <p:nvPicPr>
          <p:cNvPr id="10" name="Picture 9">
            <a:extLst>
              <a:ext uri="{FF2B5EF4-FFF2-40B4-BE49-F238E27FC236}">
                <a16:creationId xmlns:a16="http://schemas.microsoft.com/office/drawing/2014/main" id="{2AFE0AE2-1B29-404B-646A-4C33C472556E}"/>
              </a:ext>
            </a:extLst>
          </p:cNvPr>
          <p:cNvPicPr>
            <a:picLocks noChangeAspect="1"/>
          </p:cNvPicPr>
          <p:nvPr/>
        </p:nvPicPr>
        <p:blipFill>
          <a:blip r:embed="rId4"/>
          <a:stretch>
            <a:fillRect/>
          </a:stretch>
        </p:blipFill>
        <p:spPr>
          <a:xfrm>
            <a:off x="5739780" y="314945"/>
            <a:ext cx="1270000" cy="1270000"/>
          </a:xfrm>
          <a:prstGeom prst="rect">
            <a:avLst/>
          </a:prstGeom>
        </p:spPr>
      </p:pic>
    </p:spTree>
    <p:extLst>
      <p:ext uri="{BB962C8B-B14F-4D97-AF65-F5344CB8AC3E}">
        <p14:creationId xmlns:p14="http://schemas.microsoft.com/office/powerpoint/2010/main" val="1776865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17487</TotalTime>
  <Words>2120</Words>
  <Application>Microsoft Office PowerPoint</Application>
  <PresentationFormat>Widescreen</PresentationFormat>
  <Paragraphs>195</Paragraphs>
  <Slides>15</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Arial</vt:lpstr>
      <vt:lpstr>Calibri</vt:lpstr>
      <vt:lpstr>Calibri Light</vt:lpstr>
      <vt:lpstr>Times New Roman</vt:lpstr>
      <vt:lpstr>Wingdings</vt:lpstr>
      <vt:lpstr>Office Theme</vt:lpstr>
      <vt:lpstr>Chart</vt:lpstr>
      <vt:lpstr>Listening and Engaging Students</vt:lpstr>
      <vt:lpstr>Student Connectedness</vt:lpstr>
      <vt:lpstr>Why focus on engaging Youth?</vt:lpstr>
      <vt:lpstr>How are youth viewed?</vt:lpstr>
      <vt:lpstr>Adolescent Health Study</vt:lpstr>
      <vt:lpstr>Adolescent Health Study</vt:lpstr>
      <vt:lpstr>Practical Approaches to supporting CONNECTEDNESS and YOUTH VOICE</vt:lpstr>
      <vt:lpstr>Show Care and Concern</vt:lpstr>
      <vt:lpstr>Establish Clear and Consistent Boundaries</vt:lpstr>
      <vt:lpstr>Provide Opportunities for Meaningful Participation</vt:lpstr>
      <vt:lpstr>Have High, Supported Expectations</vt:lpstr>
      <vt:lpstr>Teach Life Skills</vt:lpstr>
      <vt:lpstr>Some ideas for youth participation opportunities</vt:lpstr>
      <vt:lpstr>Adults can build Youth Voice by…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Listening and Engaging Students</dc:title>
  <dc:creator>Bosworth, Laura K - (boswortk)</dc:creator>
  <cp:lastModifiedBy>Thiffault, Sandra O Camacho - (sothiffault)</cp:lastModifiedBy>
  <cp:revision>30</cp:revision>
  <cp:lastPrinted>2023-02-02T15:52:46Z</cp:lastPrinted>
  <dcterms:created xsi:type="dcterms:W3CDTF">2023-01-20T00:09:57Z</dcterms:created>
  <dcterms:modified xsi:type="dcterms:W3CDTF">2023-02-20T02:25:04Z</dcterms:modified>
</cp:coreProperties>
</file>