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0" r:id="rId2"/>
    <p:sldId id="271" r:id="rId3"/>
    <p:sldId id="258" r:id="rId4"/>
    <p:sldId id="259" r:id="rId5"/>
    <p:sldId id="260" r:id="rId6"/>
    <p:sldId id="261" r:id="rId7"/>
    <p:sldId id="262" r:id="rId8"/>
    <p:sldId id="265" r:id="rId9"/>
    <p:sldId id="263" r:id="rId10"/>
    <p:sldId id="269"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414B8B-4384-4EE7-BE7E-EFF10BD27038}" v="31" dt="2023-01-26T16:29:09.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369" autoAdjust="0"/>
    <p:restoredTop sz="75686" autoAdjust="0"/>
  </p:normalViewPr>
  <p:slideViewPr>
    <p:cSldViewPr snapToGrid="0">
      <p:cViewPr varScale="1">
        <p:scale>
          <a:sx n="84" d="100"/>
          <a:sy n="84" d="100"/>
        </p:scale>
        <p:origin x="680" y="1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iffault, Sandra O Camacho - (sothiffault)" userId="d977db9e-c867-4afd-ba30-b452ffb69668" providerId="ADAL" clId="{CD414B8B-4384-4EE7-BE7E-EFF10BD27038}"/>
    <pc:docChg chg="custSel addSld delSld modSld">
      <pc:chgData name="Thiffault, Sandra O Camacho - (sothiffault)" userId="d977db9e-c867-4afd-ba30-b452ffb69668" providerId="ADAL" clId="{CD414B8B-4384-4EE7-BE7E-EFF10BD27038}" dt="2023-01-26T16:29:09.831" v="226"/>
      <pc:docMkLst>
        <pc:docMk/>
      </pc:docMkLst>
      <pc:sldChg chg="addSp modSp del mod">
        <pc:chgData name="Thiffault, Sandra O Camacho - (sothiffault)" userId="d977db9e-c867-4afd-ba30-b452ffb69668" providerId="ADAL" clId="{CD414B8B-4384-4EE7-BE7E-EFF10BD27038}" dt="2023-01-26T15:16:55.182" v="147" actId="47"/>
        <pc:sldMkLst>
          <pc:docMk/>
          <pc:sldMk cId="1645484208" sldId="256"/>
        </pc:sldMkLst>
        <pc:spChg chg="mod">
          <ac:chgData name="Thiffault, Sandra O Camacho - (sothiffault)" userId="d977db9e-c867-4afd-ba30-b452ffb69668" providerId="ADAL" clId="{CD414B8B-4384-4EE7-BE7E-EFF10BD27038}" dt="2023-01-26T15:16:28.229" v="145" actId="1076"/>
          <ac:spMkLst>
            <pc:docMk/>
            <pc:sldMk cId="1645484208" sldId="256"/>
            <ac:spMk id="2" creationId="{00000000-0000-0000-0000-000000000000}"/>
          </ac:spMkLst>
        </pc:spChg>
        <pc:spChg chg="mod">
          <ac:chgData name="Thiffault, Sandra O Camacho - (sothiffault)" userId="d977db9e-c867-4afd-ba30-b452ffb69668" providerId="ADAL" clId="{CD414B8B-4384-4EE7-BE7E-EFF10BD27038}" dt="2023-01-26T15:16:21.579" v="143" actId="1076"/>
          <ac:spMkLst>
            <pc:docMk/>
            <pc:sldMk cId="1645484208" sldId="256"/>
            <ac:spMk id="3" creationId="{00000000-0000-0000-0000-000000000000}"/>
          </ac:spMkLst>
        </pc:spChg>
        <pc:picChg chg="add mod">
          <ac:chgData name="Thiffault, Sandra O Camacho - (sothiffault)" userId="d977db9e-c867-4afd-ba30-b452ffb69668" providerId="ADAL" clId="{CD414B8B-4384-4EE7-BE7E-EFF10BD27038}" dt="2023-01-26T15:16:35.284" v="146" actId="1076"/>
          <ac:picMkLst>
            <pc:docMk/>
            <pc:sldMk cId="1645484208" sldId="256"/>
            <ac:picMk id="7" creationId="{A7E6BF17-47DD-D0BE-DDF5-E6C41AC41280}"/>
          </ac:picMkLst>
        </pc:picChg>
      </pc:sldChg>
      <pc:sldChg chg="addSp delSp modSp del mod modNotesTx">
        <pc:chgData name="Thiffault, Sandra O Camacho - (sothiffault)" userId="d977db9e-c867-4afd-ba30-b452ffb69668" providerId="ADAL" clId="{CD414B8B-4384-4EE7-BE7E-EFF10BD27038}" dt="2023-01-26T15:17:47.162" v="149" actId="47"/>
        <pc:sldMkLst>
          <pc:docMk/>
          <pc:sldMk cId="2400172919" sldId="257"/>
        </pc:sldMkLst>
        <pc:spChg chg="mod">
          <ac:chgData name="Thiffault, Sandra O Camacho - (sothiffault)" userId="d977db9e-c867-4afd-ba30-b452ffb69668" providerId="ADAL" clId="{CD414B8B-4384-4EE7-BE7E-EFF10BD27038}" dt="2023-01-24T22:58:31.207" v="5" actId="12"/>
          <ac:spMkLst>
            <pc:docMk/>
            <pc:sldMk cId="2400172919" sldId="257"/>
            <ac:spMk id="3" creationId="{00000000-0000-0000-0000-000000000000}"/>
          </ac:spMkLst>
        </pc:spChg>
        <pc:graphicFrameChg chg="add del mod modGraphic">
          <ac:chgData name="Thiffault, Sandra O Camacho - (sothiffault)" userId="d977db9e-c867-4afd-ba30-b452ffb69668" providerId="ADAL" clId="{CD414B8B-4384-4EE7-BE7E-EFF10BD27038}" dt="2023-01-24T22:59:55.620" v="10" actId="478"/>
          <ac:graphicFrameMkLst>
            <pc:docMk/>
            <pc:sldMk cId="2400172919" sldId="257"/>
            <ac:graphicFrameMk id="7" creationId="{5BAC75DD-C081-B329-0805-936231E5B584}"/>
          </ac:graphicFrameMkLst>
        </pc:graphicFrameChg>
      </pc:sldChg>
      <pc:sldChg chg="addSp delSp modSp mod modNotesTx">
        <pc:chgData name="Thiffault, Sandra O Camacho - (sothiffault)" userId="d977db9e-c867-4afd-ba30-b452ffb69668" providerId="ADAL" clId="{CD414B8B-4384-4EE7-BE7E-EFF10BD27038}" dt="2023-01-26T15:18:17.579" v="151"/>
        <pc:sldMkLst>
          <pc:docMk/>
          <pc:sldMk cId="2699135702" sldId="258"/>
        </pc:sldMkLst>
        <pc:spChg chg="mod">
          <ac:chgData name="Thiffault, Sandra O Camacho - (sothiffault)" userId="d977db9e-c867-4afd-ba30-b452ffb69668" providerId="ADAL" clId="{CD414B8B-4384-4EE7-BE7E-EFF10BD27038}" dt="2023-01-24T23:00:35.668" v="12" actId="20577"/>
          <ac:spMkLst>
            <pc:docMk/>
            <pc:sldMk cId="2699135702" sldId="258"/>
            <ac:spMk id="3" creationId="{00000000-0000-0000-0000-000000000000}"/>
          </ac:spMkLst>
        </pc:spChg>
        <pc:spChg chg="mod">
          <ac:chgData name="Thiffault, Sandra O Camacho - (sothiffault)" userId="d977db9e-c867-4afd-ba30-b452ffb69668" providerId="ADAL" clId="{CD414B8B-4384-4EE7-BE7E-EFF10BD27038}" dt="2023-01-24T23:00:28.360" v="11"/>
          <ac:spMkLst>
            <pc:docMk/>
            <pc:sldMk cId="2699135702" sldId="258"/>
            <ac:spMk id="8" creationId="{D23FAA40-E055-3804-5702-C539F62B7625}"/>
          </ac:spMkLst>
        </pc:spChg>
        <pc:spChg chg="mod">
          <ac:chgData name="Thiffault, Sandra O Camacho - (sothiffault)" userId="d977db9e-c867-4afd-ba30-b452ffb69668" providerId="ADAL" clId="{CD414B8B-4384-4EE7-BE7E-EFF10BD27038}" dt="2023-01-24T23:00:28.360" v="11"/>
          <ac:spMkLst>
            <pc:docMk/>
            <pc:sldMk cId="2699135702" sldId="258"/>
            <ac:spMk id="9" creationId="{68271BFE-C6E8-CA6D-5917-47EE35E437CA}"/>
          </ac:spMkLst>
        </pc:spChg>
        <pc:spChg chg="mod">
          <ac:chgData name="Thiffault, Sandra O Camacho - (sothiffault)" userId="d977db9e-c867-4afd-ba30-b452ffb69668" providerId="ADAL" clId="{CD414B8B-4384-4EE7-BE7E-EFF10BD27038}" dt="2023-01-24T23:00:28.360" v="11"/>
          <ac:spMkLst>
            <pc:docMk/>
            <pc:sldMk cId="2699135702" sldId="258"/>
            <ac:spMk id="10" creationId="{03B1A2B2-F603-8CEA-6D8F-9C394712B4B9}"/>
          </ac:spMkLst>
        </pc:spChg>
        <pc:spChg chg="mod">
          <ac:chgData name="Thiffault, Sandra O Camacho - (sothiffault)" userId="d977db9e-c867-4afd-ba30-b452ffb69668" providerId="ADAL" clId="{CD414B8B-4384-4EE7-BE7E-EFF10BD27038}" dt="2023-01-24T23:00:28.360" v="11"/>
          <ac:spMkLst>
            <pc:docMk/>
            <pc:sldMk cId="2699135702" sldId="258"/>
            <ac:spMk id="11" creationId="{0F03B038-AEB5-8AD8-5775-F15D783DD9D3}"/>
          </ac:spMkLst>
        </pc:spChg>
        <pc:spChg chg="mod">
          <ac:chgData name="Thiffault, Sandra O Camacho - (sothiffault)" userId="d977db9e-c867-4afd-ba30-b452ffb69668" providerId="ADAL" clId="{CD414B8B-4384-4EE7-BE7E-EFF10BD27038}" dt="2023-01-24T23:00:28.360" v="11"/>
          <ac:spMkLst>
            <pc:docMk/>
            <pc:sldMk cId="2699135702" sldId="258"/>
            <ac:spMk id="12" creationId="{535D3C99-FA79-4D8C-5AEE-683372A2AD0E}"/>
          </ac:spMkLst>
        </pc:spChg>
        <pc:spChg chg="mod">
          <ac:chgData name="Thiffault, Sandra O Camacho - (sothiffault)" userId="d977db9e-c867-4afd-ba30-b452ffb69668" providerId="ADAL" clId="{CD414B8B-4384-4EE7-BE7E-EFF10BD27038}" dt="2023-01-24T23:00:28.360" v="11"/>
          <ac:spMkLst>
            <pc:docMk/>
            <pc:sldMk cId="2699135702" sldId="258"/>
            <ac:spMk id="13" creationId="{9FC23378-5E6C-88AB-6B63-72BA309E0B12}"/>
          </ac:spMkLst>
        </pc:spChg>
        <pc:grpChg chg="add del mod">
          <ac:chgData name="Thiffault, Sandra O Camacho - (sothiffault)" userId="d977db9e-c867-4afd-ba30-b452ffb69668" providerId="ADAL" clId="{CD414B8B-4384-4EE7-BE7E-EFF10BD27038}" dt="2023-01-26T15:18:14.929" v="150" actId="478"/>
          <ac:grpSpMkLst>
            <pc:docMk/>
            <pc:sldMk cId="2699135702" sldId="258"/>
            <ac:grpSpMk id="7" creationId="{40F556DB-006D-9BD9-F4BA-0A80AC462D7F}"/>
          </ac:grpSpMkLst>
        </pc:grpChg>
        <pc:picChg chg="add mod">
          <ac:chgData name="Thiffault, Sandra O Camacho - (sothiffault)" userId="d977db9e-c867-4afd-ba30-b452ffb69668" providerId="ADAL" clId="{CD414B8B-4384-4EE7-BE7E-EFF10BD27038}" dt="2023-01-26T15:18:17.579" v="151"/>
          <ac:picMkLst>
            <pc:docMk/>
            <pc:sldMk cId="2699135702" sldId="258"/>
            <ac:picMk id="14" creationId="{AE12ABD7-9930-E765-8C26-77F0AFAD54A5}"/>
          </ac:picMkLst>
        </pc:picChg>
      </pc:sldChg>
      <pc:sldChg chg="addSp delSp modSp mod modNotesTx">
        <pc:chgData name="Thiffault, Sandra O Camacho - (sothiffault)" userId="d977db9e-c867-4afd-ba30-b452ffb69668" providerId="ADAL" clId="{CD414B8B-4384-4EE7-BE7E-EFF10BD27038}" dt="2023-01-26T15:19:28.430" v="157"/>
        <pc:sldMkLst>
          <pc:docMk/>
          <pc:sldMk cId="2376424842" sldId="259"/>
        </pc:sldMkLst>
        <pc:spChg chg="del mod">
          <ac:chgData name="Thiffault, Sandra O Camacho - (sothiffault)" userId="d977db9e-c867-4afd-ba30-b452ffb69668" providerId="ADAL" clId="{CD414B8B-4384-4EE7-BE7E-EFF10BD27038}" dt="2023-01-26T15:19:24.695" v="156" actId="478"/>
          <ac:spMkLst>
            <pc:docMk/>
            <pc:sldMk cId="2376424842" sldId="259"/>
            <ac:spMk id="3" creationId="{00000000-0000-0000-0000-000000000000}"/>
          </ac:spMkLst>
        </pc:spChg>
        <pc:spChg chg="add del mod">
          <ac:chgData name="Thiffault, Sandra O Camacho - (sothiffault)" userId="d977db9e-c867-4afd-ba30-b452ffb69668" providerId="ADAL" clId="{CD414B8B-4384-4EE7-BE7E-EFF10BD27038}" dt="2023-01-26T15:19:28.430" v="157"/>
          <ac:spMkLst>
            <pc:docMk/>
            <pc:sldMk cId="2376424842" sldId="259"/>
            <ac:spMk id="8" creationId="{65D0236F-2D6A-C733-8B6E-3CDB2E058A0D}"/>
          </ac:spMkLst>
        </pc:spChg>
        <pc:spChg chg="add mod">
          <ac:chgData name="Thiffault, Sandra O Camacho - (sothiffault)" userId="d977db9e-c867-4afd-ba30-b452ffb69668" providerId="ADAL" clId="{CD414B8B-4384-4EE7-BE7E-EFF10BD27038}" dt="2023-01-26T15:19:28.430" v="157"/>
          <ac:spMkLst>
            <pc:docMk/>
            <pc:sldMk cId="2376424842" sldId="259"/>
            <ac:spMk id="9" creationId="{CFABD31C-CE11-E3C2-C6A8-49B6D667E15E}"/>
          </ac:spMkLst>
        </pc:spChg>
      </pc:sldChg>
      <pc:sldChg chg="addSp modSp mod modNotesTx">
        <pc:chgData name="Thiffault, Sandra O Camacho - (sothiffault)" userId="d977db9e-c867-4afd-ba30-b452ffb69668" providerId="ADAL" clId="{CD414B8B-4384-4EE7-BE7E-EFF10BD27038}" dt="2023-01-26T15:20:35.187" v="161" actId="12"/>
        <pc:sldMkLst>
          <pc:docMk/>
          <pc:sldMk cId="403331012" sldId="260"/>
        </pc:sldMkLst>
        <pc:spChg chg="mod">
          <ac:chgData name="Thiffault, Sandra O Camacho - (sothiffault)" userId="d977db9e-c867-4afd-ba30-b452ffb69668" providerId="ADAL" clId="{CD414B8B-4384-4EE7-BE7E-EFF10BD27038}" dt="2023-01-26T15:20:35.187" v="161" actId="12"/>
          <ac:spMkLst>
            <pc:docMk/>
            <pc:sldMk cId="403331012" sldId="260"/>
            <ac:spMk id="3" creationId="{00000000-0000-0000-0000-000000000000}"/>
          </ac:spMkLst>
        </pc:spChg>
        <pc:picChg chg="add mod">
          <ac:chgData name="Thiffault, Sandra O Camacho - (sothiffault)" userId="d977db9e-c867-4afd-ba30-b452ffb69668" providerId="ADAL" clId="{CD414B8B-4384-4EE7-BE7E-EFF10BD27038}" dt="2023-01-26T15:20:26.973" v="159" actId="1076"/>
          <ac:picMkLst>
            <pc:docMk/>
            <pc:sldMk cId="403331012" sldId="260"/>
            <ac:picMk id="8" creationId="{552AB895-702C-7089-0D0C-FD3A103B56A0}"/>
          </ac:picMkLst>
        </pc:picChg>
      </pc:sldChg>
      <pc:sldChg chg="addSp delSp modSp mod modNotesTx">
        <pc:chgData name="Thiffault, Sandra O Camacho - (sothiffault)" userId="d977db9e-c867-4afd-ba30-b452ffb69668" providerId="ADAL" clId="{CD414B8B-4384-4EE7-BE7E-EFF10BD27038}" dt="2023-01-26T15:32:03.261" v="208"/>
        <pc:sldMkLst>
          <pc:docMk/>
          <pc:sldMk cId="399562816" sldId="261"/>
        </pc:sldMkLst>
        <pc:spChg chg="mod">
          <ac:chgData name="Thiffault, Sandra O Camacho - (sothiffault)" userId="d977db9e-c867-4afd-ba30-b452ffb69668" providerId="ADAL" clId="{CD414B8B-4384-4EE7-BE7E-EFF10BD27038}" dt="2023-01-25T20:44:14.964" v="88" actId="20577"/>
          <ac:spMkLst>
            <pc:docMk/>
            <pc:sldMk cId="399562816" sldId="261"/>
            <ac:spMk id="3" creationId="{00000000-0000-0000-0000-000000000000}"/>
          </ac:spMkLst>
        </pc:spChg>
        <pc:picChg chg="add mod">
          <ac:chgData name="Thiffault, Sandra O Camacho - (sothiffault)" userId="d977db9e-c867-4afd-ba30-b452ffb69668" providerId="ADAL" clId="{CD414B8B-4384-4EE7-BE7E-EFF10BD27038}" dt="2023-01-26T15:32:03.261" v="208"/>
          <ac:picMkLst>
            <pc:docMk/>
            <pc:sldMk cId="399562816" sldId="261"/>
            <ac:picMk id="7" creationId="{FF6FA108-F50D-400E-A8C2-CCB2383D32C5}"/>
          </ac:picMkLst>
        </pc:picChg>
        <pc:picChg chg="add del mod">
          <ac:chgData name="Thiffault, Sandra O Camacho - (sothiffault)" userId="d977db9e-c867-4afd-ba30-b452ffb69668" providerId="ADAL" clId="{CD414B8B-4384-4EE7-BE7E-EFF10BD27038}" dt="2023-01-26T15:31:52.943" v="207" actId="478"/>
          <ac:picMkLst>
            <pc:docMk/>
            <pc:sldMk cId="399562816" sldId="261"/>
            <ac:picMk id="8" creationId="{836B7980-65BA-6056-A70B-A1F9EBBD5A68}"/>
          </ac:picMkLst>
        </pc:picChg>
      </pc:sldChg>
      <pc:sldChg chg="modSp mod modNotesTx">
        <pc:chgData name="Thiffault, Sandra O Camacho - (sothiffault)" userId="d977db9e-c867-4afd-ba30-b452ffb69668" providerId="ADAL" clId="{CD414B8B-4384-4EE7-BE7E-EFF10BD27038}" dt="2023-01-26T15:22:18.241" v="204" actId="20577"/>
        <pc:sldMkLst>
          <pc:docMk/>
          <pc:sldMk cId="1685768259" sldId="262"/>
        </pc:sldMkLst>
        <pc:spChg chg="mod">
          <ac:chgData name="Thiffault, Sandra O Camacho - (sothiffault)" userId="d977db9e-c867-4afd-ba30-b452ffb69668" providerId="ADAL" clId="{CD414B8B-4384-4EE7-BE7E-EFF10BD27038}" dt="2023-01-26T15:22:18.241" v="204" actId="20577"/>
          <ac:spMkLst>
            <pc:docMk/>
            <pc:sldMk cId="1685768259" sldId="262"/>
            <ac:spMk id="3" creationId="{00000000-0000-0000-0000-000000000000}"/>
          </ac:spMkLst>
        </pc:spChg>
      </pc:sldChg>
      <pc:sldChg chg="modSp mod modNotesTx">
        <pc:chgData name="Thiffault, Sandra O Camacho - (sothiffault)" userId="d977db9e-c867-4afd-ba30-b452ffb69668" providerId="ADAL" clId="{CD414B8B-4384-4EE7-BE7E-EFF10BD27038}" dt="2023-01-26T15:23:43.799" v="205" actId="20577"/>
        <pc:sldMkLst>
          <pc:docMk/>
          <pc:sldMk cId="4053116843" sldId="263"/>
        </pc:sldMkLst>
        <pc:spChg chg="mod">
          <ac:chgData name="Thiffault, Sandra O Camacho - (sothiffault)" userId="d977db9e-c867-4afd-ba30-b452ffb69668" providerId="ADAL" clId="{CD414B8B-4384-4EE7-BE7E-EFF10BD27038}" dt="2023-01-26T15:23:43.799" v="205" actId="20577"/>
          <ac:spMkLst>
            <pc:docMk/>
            <pc:sldMk cId="4053116843" sldId="263"/>
            <ac:spMk id="3" creationId="{00000000-0000-0000-0000-000000000000}"/>
          </ac:spMkLst>
        </pc:spChg>
      </pc:sldChg>
      <pc:sldChg chg="del modNotesTx">
        <pc:chgData name="Thiffault, Sandra O Camacho - (sothiffault)" userId="d977db9e-c867-4afd-ba30-b452ffb69668" providerId="ADAL" clId="{CD414B8B-4384-4EE7-BE7E-EFF10BD27038}" dt="2023-01-26T15:24:34.392" v="206" actId="47"/>
        <pc:sldMkLst>
          <pc:docMk/>
          <pc:sldMk cId="633575411" sldId="264"/>
        </pc:sldMkLst>
      </pc:sldChg>
      <pc:sldChg chg="addSp delSp modSp new mod modNotesTx">
        <pc:chgData name="Thiffault, Sandra O Camacho - (sothiffault)" userId="d977db9e-c867-4afd-ba30-b452ffb69668" providerId="ADAL" clId="{CD414B8B-4384-4EE7-BE7E-EFF10BD27038}" dt="2023-01-25T20:23:00.595" v="74" actId="1076"/>
        <pc:sldMkLst>
          <pc:docMk/>
          <pc:sldMk cId="2249636994" sldId="265"/>
        </pc:sldMkLst>
        <pc:spChg chg="del mod">
          <ac:chgData name="Thiffault, Sandra O Camacho - (sothiffault)" userId="d977db9e-c867-4afd-ba30-b452ffb69668" providerId="ADAL" clId="{CD414B8B-4384-4EE7-BE7E-EFF10BD27038}" dt="2023-01-25T20:21:07.068" v="65" actId="478"/>
          <ac:spMkLst>
            <pc:docMk/>
            <pc:sldMk cId="2249636994" sldId="265"/>
            <ac:spMk id="2" creationId="{A4D7CFD9-F1BE-FC11-88BA-B86F56232BDF}"/>
          </ac:spMkLst>
        </pc:spChg>
        <pc:spChg chg="del">
          <ac:chgData name="Thiffault, Sandra O Camacho - (sothiffault)" userId="d977db9e-c867-4afd-ba30-b452ffb69668" providerId="ADAL" clId="{CD414B8B-4384-4EE7-BE7E-EFF10BD27038}" dt="2023-01-25T20:21:10.890" v="66" actId="478"/>
          <ac:spMkLst>
            <pc:docMk/>
            <pc:sldMk cId="2249636994" sldId="265"/>
            <ac:spMk id="3" creationId="{23CE8CF3-835C-7BE4-2F10-8FC53C01813B}"/>
          </ac:spMkLst>
        </pc:spChg>
        <pc:spChg chg="add mod">
          <ac:chgData name="Thiffault, Sandra O Camacho - (sothiffault)" userId="d977db9e-c867-4afd-ba30-b452ffb69668" providerId="ADAL" clId="{CD414B8B-4384-4EE7-BE7E-EFF10BD27038}" dt="2023-01-25T20:19:48.689" v="58"/>
          <ac:spMkLst>
            <pc:docMk/>
            <pc:sldMk cId="2249636994" sldId="265"/>
            <ac:spMk id="4" creationId="{F93EAC19-B773-3584-A098-BC26F3EE5169}"/>
          </ac:spMkLst>
        </pc:spChg>
        <pc:spChg chg="add mod">
          <ac:chgData name="Thiffault, Sandra O Camacho - (sothiffault)" userId="d977db9e-c867-4afd-ba30-b452ffb69668" providerId="ADAL" clId="{CD414B8B-4384-4EE7-BE7E-EFF10BD27038}" dt="2023-01-25T20:20:03.615" v="59"/>
          <ac:spMkLst>
            <pc:docMk/>
            <pc:sldMk cId="2249636994" sldId="265"/>
            <ac:spMk id="5" creationId="{A957612E-864A-1182-0AA0-3238EFFFAD54}"/>
          </ac:spMkLst>
        </pc:spChg>
        <pc:spChg chg="mod">
          <ac:chgData name="Thiffault, Sandra O Camacho - (sothiffault)" userId="d977db9e-c867-4afd-ba30-b452ffb69668" providerId="ADAL" clId="{CD414B8B-4384-4EE7-BE7E-EFF10BD27038}" dt="2023-01-25T20:20:43.150" v="61"/>
          <ac:spMkLst>
            <pc:docMk/>
            <pc:sldMk cId="2249636994" sldId="265"/>
            <ac:spMk id="8" creationId="{66D367C2-B12B-7AA4-EC36-637A9A382A80}"/>
          </ac:spMkLst>
        </pc:spChg>
        <pc:spChg chg="mod">
          <ac:chgData name="Thiffault, Sandra O Camacho - (sothiffault)" userId="d977db9e-c867-4afd-ba30-b452ffb69668" providerId="ADAL" clId="{CD414B8B-4384-4EE7-BE7E-EFF10BD27038}" dt="2023-01-25T20:20:43.150" v="61"/>
          <ac:spMkLst>
            <pc:docMk/>
            <pc:sldMk cId="2249636994" sldId="265"/>
            <ac:spMk id="9" creationId="{EE803592-9129-883C-41D4-B513078A4083}"/>
          </ac:spMkLst>
        </pc:spChg>
        <pc:spChg chg="mod">
          <ac:chgData name="Thiffault, Sandra O Camacho - (sothiffault)" userId="d977db9e-c867-4afd-ba30-b452ffb69668" providerId="ADAL" clId="{CD414B8B-4384-4EE7-BE7E-EFF10BD27038}" dt="2023-01-25T20:20:43.150" v="61"/>
          <ac:spMkLst>
            <pc:docMk/>
            <pc:sldMk cId="2249636994" sldId="265"/>
            <ac:spMk id="10" creationId="{96794A4C-FC60-A931-DD55-79FC5AC850AE}"/>
          </ac:spMkLst>
        </pc:spChg>
        <pc:spChg chg="mod">
          <ac:chgData name="Thiffault, Sandra O Camacho - (sothiffault)" userId="d977db9e-c867-4afd-ba30-b452ffb69668" providerId="ADAL" clId="{CD414B8B-4384-4EE7-BE7E-EFF10BD27038}" dt="2023-01-25T20:20:43.150" v="61"/>
          <ac:spMkLst>
            <pc:docMk/>
            <pc:sldMk cId="2249636994" sldId="265"/>
            <ac:spMk id="11" creationId="{FF093FCC-591E-F669-EAA8-12A03136F899}"/>
          </ac:spMkLst>
        </pc:spChg>
        <pc:spChg chg="mod">
          <ac:chgData name="Thiffault, Sandra O Camacho - (sothiffault)" userId="d977db9e-c867-4afd-ba30-b452ffb69668" providerId="ADAL" clId="{CD414B8B-4384-4EE7-BE7E-EFF10BD27038}" dt="2023-01-25T20:20:43.150" v="61"/>
          <ac:spMkLst>
            <pc:docMk/>
            <pc:sldMk cId="2249636994" sldId="265"/>
            <ac:spMk id="12" creationId="{7DD36D22-E9B0-F9CC-7587-92C8008737CB}"/>
          </ac:spMkLst>
        </pc:spChg>
        <pc:spChg chg="mod">
          <ac:chgData name="Thiffault, Sandra O Camacho - (sothiffault)" userId="d977db9e-c867-4afd-ba30-b452ffb69668" providerId="ADAL" clId="{CD414B8B-4384-4EE7-BE7E-EFF10BD27038}" dt="2023-01-25T20:23:00.595" v="74" actId="1076"/>
          <ac:spMkLst>
            <pc:docMk/>
            <pc:sldMk cId="2249636994" sldId="265"/>
            <ac:spMk id="13" creationId="{933ED20F-540B-2F9B-68FC-09B13346AF67}"/>
          </ac:spMkLst>
        </pc:spChg>
        <pc:spChg chg="mod">
          <ac:chgData name="Thiffault, Sandra O Camacho - (sothiffault)" userId="d977db9e-c867-4afd-ba30-b452ffb69668" providerId="ADAL" clId="{CD414B8B-4384-4EE7-BE7E-EFF10BD27038}" dt="2023-01-25T20:20:43.150" v="61"/>
          <ac:spMkLst>
            <pc:docMk/>
            <pc:sldMk cId="2249636994" sldId="265"/>
            <ac:spMk id="14" creationId="{CD36A138-47F0-56EC-07D7-E481048A5158}"/>
          </ac:spMkLst>
        </pc:spChg>
        <pc:spChg chg="mod">
          <ac:chgData name="Thiffault, Sandra O Camacho - (sothiffault)" userId="d977db9e-c867-4afd-ba30-b452ffb69668" providerId="ADAL" clId="{CD414B8B-4384-4EE7-BE7E-EFF10BD27038}" dt="2023-01-25T20:22:55.225" v="73" actId="1076"/>
          <ac:spMkLst>
            <pc:docMk/>
            <pc:sldMk cId="2249636994" sldId="265"/>
            <ac:spMk id="15" creationId="{923B140C-EC50-D9ED-A03F-F3FF339BD859}"/>
          </ac:spMkLst>
        </pc:spChg>
        <pc:spChg chg="mod">
          <ac:chgData name="Thiffault, Sandra O Camacho - (sothiffault)" userId="d977db9e-c867-4afd-ba30-b452ffb69668" providerId="ADAL" clId="{CD414B8B-4384-4EE7-BE7E-EFF10BD27038}" dt="2023-01-25T20:20:43.150" v="61"/>
          <ac:spMkLst>
            <pc:docMk/>
            <pc:sldMk cId="2249636994" sldId="265"/>
            <ac:spMk id="16" creationId="{336BC554-6B30-383C-F883-3D6C7D6F2E18}"/>
          </ac:spMkLst>
        </pc:spChg>
        <pc:spChg chg="mod">
          <ac:chgData name="Thiffault, Sandra O Camacho - (sothiffault)" userId="d977db9e-c867-4afd-ba30-b452ffb69668" providerId="ADAL" clId="{CD414B8B-4384-4EE7-BE7E-EFF10BD27038}" dt="2023-01-25T20:20:43.150" v="61"/>
          <ac:spMkLst>
            <pc:docMk/>
            <pc:sldMk cId="2249636994" sldId="265"/>
            <ac:spMk id="17" creationId="{036C1649-AF01-5C2C-F960-DF75AA9751DC}"/>
          </ac:spMkLst>
        </pc:spChg>
        <pc:grpChg chg="add mod">
          <ac:chgData name="Thiffault, Sandra O Camacho - (sothiffault)" userId="d977db9e-c867-4afd-ba30-b452ffb69668" providerId="ADAL" clId="{CD414B8B-4384-4EE7-BE7E-EFF10BD27038}" dt="2023-01-25T20:21:52.641" v="71" actId="1076"/>
          <ac:grpSpMkLst>
            <pc:docMk/>
            <pc:sldMk cId="2249636994" sldId="265"/>
            <ac:grpSpMk id="7" creationId="{EAF352CC-38BD-ACBA-20EE-E215026B1A77}"/>
          </ac:grpSpMkLst>
        </pc:grpChg>
        <pc:picChg chg="add mod">
          <ac:chgData name="Thiffault, Sandra O Camacho - (sothiffault)" userId="d977db9e-c867-4afd-ba30-b452ffb69668" providerId="ADAL" clId="{CD414B8B-4384-4EE7-BE7E-EFF10BD27038}" dt="2023-01-25T20:20:17.420" v="60"/>
          <ac:picMkLst>
            <pc:docMk/>
            <pc:sldMk cId="2249636994" sldId="265"/>
            <ac:picMk id="6" creationId="{8C0C3652-2D6C-6078-C70A-0288D4F3C751}"/>
          </ac:picMkLst>
        </pc:picChg>
      </pc:sldChg>
      <pc:sldChg chg="new del">
        <pc:chgData name="Thiffault, Sandra O Camacho - (sothiffault)" userId="d977db9e-c867-4afd-ba30-b452ffb69668" providerId="ADAL" clId="{CD414B8B-4384-4EE7-BE7E-EFF10BD27038}" dt="2023-01-26T15:11:41.326" v="94" actId="47"/>
        <pc:sldMkLst>
          <pc:docMk/>
          <pc:sldMk cId="1700103744" sldId="266"/>
        </pc:sldMkLst>
      </pc:sldChg>
      <pc:sldChg chg="add del">
        <pc:chgData name="Thiffault, Sandra O Camacho - (sothiffault)" userId="d977db9e-c867-4afd-ba30-b452ffb69668" providerId="ADAL" clId="{CD414B8B-4384-4EE7-BE7E-EFF10BD27038}" dt="2023-01-26T15:15:08.252" v="136" actId="47"/>
        <pc:sldMkLst>
          <pc:docMk/>
          <pc:sldMk cId="805205665" sldId="267"/>
        </pc:sldMkLst>
      </pc:sldChg>
      <pc:sldChg chg="addSp modSp add mod modNotesTx">
        <pc:chgData name="Thiffault, Sandra O Camacho - (sothiffault)" userId="d977db9e-c867-4afd-ba30-b452ffb69668" providerId="ADAL" clId="{CD414B8B-4384-4EE7-BE7E-EFF10BD27038}" dt="2023-01-26T15:15:26.581" v="137"/>
        <pc:sldMkLst>
          <pc:docMk/>
          <pc:sldMk cId="720415863" sldId="268"/>
        </pc:sldMkLst>
        <pc:spChg chg="mod">
          <ac:chgData name="Thiffault, Sandra O Camacho - (sothiffault)" userId="d977db9e-c867-4afd-ba30-b452ffb69668" providerId="ADAL" clId="{CD414B8B-4384-4EE7-BE7E-EFF10BD27038}" dt="2023-01-26T15:12:04.649" v="115" actId="20577"/>
          <ac:spMkLst>
            <pc:docMk/>
            <pc:sldMk cId="720415863" sldId="268"/>
            <ac:spMk id="2" creationId="{00000000-0000-0000-0000-000000000000}"/>
          </ac:spMkLst>
        </pc:spChg>
        <pc:spChg chg="mod">
          <ac:chgData name="Thiffault, Sandra O Camacho - (sothiffault)" userId="d977db9e-c867-4afd-ba30-b452ffb69668" providerId="ADAL" clId="{CD414B8B-4384-4EE7-BE7E-EFF10BD27038}" dt="2023-01-26T15:13:51.524" v="132" actId="20577"/>
          <ac:spMkLst>
            <pc:docMk/>
            <pc:sldMk cId="720415863" sldId="268"/>
            <ac:spMk id="3" creationId="{00000000-0000-0000-0000-000000000000}"/>
          </ac:spMkLst>
        </pc:spChg>
        <pc:picChg chg="add mod">
          <ac:chgData name="Thiffault, Sandra O Camacho - (sothiffault)" userId="d977db9e-c867-4afd-ba30-b452ffb69668" providerId="ADAL" clId="{CD414B8B-4384-4EE7-BE7E-EFF10BD27038}" dt="2023-01-26T15:15:26.581" v="137"/>
          <ac:picMkLst>
            <pc:docMk/>
            <pc:sldMk cId="720415863" sldId="268"/>
            <ac:picMk id="7" creationId="{7862E72C-F4A8-3CED-39D6-C14E221E8F8C}"/>
          </ac:picMkLst>
        </pc:picChg>
      </pc:sldChg>
      <pc:sldChg chg="addSp delSp modSp mod modNotesTx">
        <pc:chgData name="Thiffault, Sandra O Camacho - (sothiffault)" userId="d977db9e-c867-4afd-ba30-b452ffb69668" providerId="ADAL" clId="{CD414B8B-4384-4EE7-BE7E-EFF10BD27038}" dt="2023-01-26T16:04:56.833" v="223" actId="29295"/>
        <pc:sldMkLst>
          <pc:docMk/>
          <pc:sldMk cId="1082007986" sldId="269"/>
        </pc:sldMkLst>
        <pc:picChg chg="del">
          <ac:chgData name="Thiffault, Sandra O Camacho - (sothiffault)" userId="d977db9e-c867-4afd-ba30-b452ffb69668" providerId="ADAL" clId="{CD414B8B-4384-4EE7-BE7E-EFF10BD27038}" dt="2023-01-26T16:04:22.195" v="218" actId="478"/>
          <ac:picMkLst>
            <pc:docMk/>
            <pc:sldMk cId="1082007986" sldId="269"/>
            <ac:picMk id="7" creationId="{AA9E31DA-8ACC-AC49-9EEB-AC991C4F50DC}"/>
          </ac:picMkLst>
        </pc:picChg>
        <pc:picChg chg="add mod ord">
          <ac:chgData name="Thiffault, Sandra O Camacho - (sothiffault)" userId="d977db9e-c867-4afd-ba30-b452ffb69668" providerId="ADAL" clId="{CD414B8B-4384-4EE7-BE7E-EFF10BD27038}" dt="2023-01-26T16:04:56.833" v="223" actId="29295"/>
          <ac:picMkLst>
            <pc:docMk/>
            <pc:sldMk cId="1082007986" sldId="269"/>
            <ac:picMk id="9" creationId="{188DCB80-39B8-122E-E016-078B4BB09563}"/>
          </ac:picMkLst>
        </pc:picChg>
      </pc:sldChg>
      <pc:sldChg chg="addSp modNotesTx">
        <pc:chgData name="Thiffault, Sandra O Camacho - (sothiffault)" userId="d977db9e-c867-4afd-ba30-b452ffb69668" providerId="ADAL" clId="{CD414B8B-4384-4EE7-BE7E-EFF10BD27038}" dt="2023-01-26T16:29:09.831" v="226"/>
        <pc:sldMkLst>
          <pc:docMk/>
          <pc:sldMk cId="803482422" sldId="271"/>
        </pc:sldMkLst>
        <pc:picChg chg="add">
          <ac:chgData name="Thiffault, Sandra O Camacho - (sothiffault)" userId="d977db9e-c867-4afd-ba30-b452ffb69668" providerId="ADAL" clId="{CD414B8B-4384-4EE7-BE7E-EFF10BD27038}" dt="2023-01-26T16:29:09.831" v="226"/>
          <ac:picMkLst>
            <pc:docMk/>
            <pc:sldMk cId="803482422" sldId="271"/>
            <ac:picMk id="1026" creationId="{691A03D6-BF80-25EB-0FF1-414554491D21}"/>
          </ac:picMkLst>
        </pc:picChg>
      </pc:sldChg>
      <pc:sldChg chg="addSp modSp new del mod">
        <pc:chgData name="Thiffault, Sandra O Camacho - (sothiffault)" userId="d977db9e-c867-4afd-ba30-b452ffb69668" providerId="ADAL" clId="{CD414B8B-4384-4EE7-BE7E-EFF10BD27038}" dt="2023-01-26T16:05:20.907" v="225" actId="47"/>
        <pc:sldMkLst>
          <pc:docMk/>
          <pc:sldMk cId="690276376" sldId="272"/>
        </pc:sldMkLst>
        <pc:picChg chg="add mod">
          <ac:chgData name="Thiffault, Sandra O Camacho - (sothiffault)" userId="d977db9e-c867-4afd-ba30-b452ffb69668" providerId="ADAL" clId="{CD414B8B-4384-4EE7-BE7E-EFF10BD27038}" dt="2023-01-26T16:03:11.480" v="212" actId="962"/>
          <ac:picMkLst>
            <pc:docMk/>
            <pc:sldMk cId="690276376" sldId="272"/>
            <ac:picMk id="3" creationId="{F1760B10-64F3-9B7B-C9D0-E986D4E1B0FA}"/>
          </ac:picMkLst>
        </pc:picChg>
      </pc:sldChg>
      <pc:sldChg chg="add del">
        <pc:chgData name="Thiffault, Sandra O Camacho - (sothiffault)" userId="d977db9e-c867-4afd-ba30-b452ffb69668" providerId="ADAL" clId="{CD414B8B-4384-4EE7-BE7E-EFF10BD27038}" dt="2023-01-26T16:05:18.308" v="224" actId="47"/>
        <pc:sldMkLst>
          <pc:docMk/>
          <pc:sldMk cId="2219976843"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EBF3F-6320-419E-B9B5-F76F4BD9C2B9}" type="datetimeFigureOut">
              <a:rPr lang="en-US" smtClean="0"/>
              <a:t>1/31/23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AC4D7-0079-4E5F-9F0A-C02B3EE13AE0}" type="slidenum">
              <a:rPr lang="en-US" smtClean="0"/>
              <a:t>‹#›</a:t>
            </a:fld>
            <a:endParaRPr lang="en-US"/>
          </a:p>
        </p:txBody>
      </p:sp>
    </p:spTree>
    <p:extLst>
      <p:ext uri="{BB962C8B-B14F-4D97-AF65-F5344CB8AC3E}">
        <p14:creationId xmlns:p14="http://schemas.microsoft.com/office/powerpoint/2010/main" val="1862881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An </a:t>
            </a:r>
            <a:r>
              <a:rPr lang="en-US" sz="1200" b="0" i="0" dirty="0">
                <a:solidFill>
                  <a:schemeClr val="dk1"/>
                </a:solidFill>
                <a:latin typeface="Calibri"/>
                <a:ea typeface="Calibri"/>
                <a:cs typeface="Calibri"/>
                <a:sym typeface="Calibri"/>
              </a:rPr>
              <a:t>optimal learning environment reflects a belief that all students can achieve high standards. This can be accomplished when all three areas are addressed. </a:t>
            </a:r>
            <a:r>
              <a:rPr lang="en-US" dirty="0"/>
              <a:t>These three systems (areas) are curriculum, instruction and climate. For optimal learning to occur three systems (areas) MUST be not only present but working together. </a:t>
            </a:r>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2</a:t>
            </a:fld>
            <a:endParaRPr lang="en-US"/>
          </a:p>
        </p:txBody>
      </p:sp>
    </p:spTree>
    <p:extLst>
      <p:ext uri="{BB962C8B-B14F-4D97-AF65-F5344CB8AC3E}">
        <p14:creationId xmlns:p14="http://schemas.microsoft.com/office/powerpoint/2010/main" val="3292760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rtl="0">
              <a:lnSpc>
                <a:spcPct val="100000"/>
              </a:lnSpc>
              <a:spcBef>
                <a:spcPts val="0"/>
              </a:spcBef>
              <a:spcAft>
                <a:spcPts val="0"/>
              </a:spcAft>
              <a:buClr>
                <a:schemeClr val="dk1"/>
              </a:buClr>
              <a:buSzPts val="1200"/>
              <a:buFont typeface="Arial"/>
              <a:buChar char="•"/>
            </a:pPr>
            <a:r>
              <a:rPr lang="en-US" dirty="0"/>
              <a:t>The diagram is a visual description of how these three areas of learning environments come together to create a sweet spot where optimal learning can occur. However, this only occurs when all three system areas are working together.</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US" dirty="0"/>
              <a:t>You can have the best evidence-based curriculum but if there is poor instruction learning will not be optimal. Nor will learning be optimal with the most skilled teachers in instruction if there is a weak curriculum. Furthermore, even with a great curriculum and skilled teachers if children are afraid to come to school or feel unsupported then learning is suppressed and does not allow for optimal learning to occur.  </a:t>
            </a:r>
          </a:p>
          <a:p>
            <a:pPr marL="0" marR="0" lvl="0" indent="0" algn="l" rtl="0">
              <a:lnSpc>
                <a:spcPct val="100000"/>
              </a:lnSpc>
              <a:spcBef>
                <a:spcPts val="0"/>
              </a:spcBef>
              <a:spcAft>
                <a:spcPts val="0"/>
              </a:spcAft>
              <a:buClr>
                <a:schemeClr val="dk1"/>
              </a:buClr>
              <a:buSzPts val="1200"/>
              <a:buFont typeface="Arial"/>
              <a:buNone/>
            </a:pPr>
            <a:endParaRPr lang="en-US" dirty="0"/>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3</a:t>
            </a:fld>
            <a:endParaRPr lang="en-US"/>
          </a:p>
        </p:txBody>
      </p:sp>
    </p:spTree>
    <p:extLst>
      <p:ext uri="{BB962C8B-B14F-4D97-AF65-F5344CB8AC3E}">
        <p14:creationId xmlns:p14="http://schemas.microsoft.com/office/powerpoint/2010/main" val="3874974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rtl="0">
              <a:spcBef>
                <a:spcPts val="0"/>
              </a:spcBef>
              <a:spcAft>
                <a:spcPts val="0"/>
              </a:spcAft>
              <a:buClr>
                <a:schemeClr val="dk1"/>
              </a:buClr>
              <a:buSzPts val="1200"/>
              <a:buFont typeface="Arial"/>
              <a:buChar char="•"/>
            </a:pPr>
            <a:r>
              <a:rPr lang="en-US" dirty="0"/>
              <a:t>A strong curriculum working in unison with the other system areas should have agreed upon guidelines and builds on past learning thus ensuring students are progressing and allowing teachers to ensure students are understanding what is being taught. It should also include a variety of learning modalities as not every student learns the same.</a:t>
            </a:r>
          </a:p>
          <a:p>
            <a:pPr marL="0" lvl="0" indent="0" algn="l" rtl="0">
              <a:spcBef>
                <a:spcPts val="0"/>
              </a:spcBef>
              <a:spcAft>
                <a:spcPts val="0"/>
              </a:spcAft>
              <a:buNone/>
            </a:pPr>
            <a:endParaRPr lang="en-US" dirty="0"/>
          </a:p>
          <a:p>
            <a:pPr marL="171450" lvl="0" indent="-171450" algn="l" rtl="0">
              <a:spcBef>
                <a:spcPts val="0"/>
              </a:spcBef>
              <a:spcAft>
                <a:spcPts val="0"/>
              </a:spcAft>
              <a:buClr>
                <a:schemeClr val="dk1"/>
              </a:buClr>
              <a:buSzPts val="1200"/>
              <a:buFont typeface="Arial"/>
              <a:buChar char="•"/>
            </a:pPr>
            <a:r>
              <a:rPr lang="en-US" dirty="0"/>
              <a:t>A strong instruction system area needs to include teachers who are skilled in instruction and knowledgeable in the subject they are teaching. It is difficult to teach and answer questions about something you don’t fully understand yourself. Keeping students engaged is also needed this can be done through interactive learning strategies this also aides the student in retaining the information. </a:t>
            </a:r>
          </a:p>
          <a:p>
            <a:pPr marL="628650" lvl="1" indent="-171450" algn="l" rtl="0">
              <a:spcBef>
                <a:spcPts val="0"/>
              </a:spcBef>
              <a:spcAft>
                <a:spcPts val="0"/>
              </a:spcAft>
              <a:buClr>
                <a:schemeClr val="dk1"/>
              </a:buClr>
              <a:buSzPts val="1200"/>
              <a:buFont typeface="Arial"/>
              <a:buChar char="•"/>
            </a:pPr>
            <a:r>
              <a:rPr lang="en-US" dirty="0"/>
              <a:t>Interactive learning strategies can include: </a:t>
            </a:r>
          </a:p>
          <a:p>
            <a:pPr marL="1085850" lvl="2" indent="-171450" algn="l" rtl="0">
              <a:spcBef>
                <a:spcPts val="0"/>
              </a:spcBef>
              <a:spcAft>
                <a:spcPts val="0"/>
              </a:spcAft>
              <a:buClr>
                <a:schemeClr val="dk1"/>
              </a:buClr>
              <a:buSzPts val="1200"/>
              <a:buFont typeface="Arial"/>
              <a:buChar char="•"/>
            </a:pPr>
            <a:r>
              <a:rPr lang="en-US" sz="1200" b="0" i="0" dirty="0">
                <a:solidFill>
                  <a:schemeClr val="dk1"/>
                </a:solidFill>
                <a:latin typeface="Calibri"/>
                <a:ea typeface="Calibri"/>
                <a:cs typeface="Calibri"/>
                <a:sym typeface="Calibri"/>
              </a:rPr>
              <a:t>Ask for feedback, let people choose the way, make it social, invite learners to contribute, encourage peer evaluation</a:t>
            </a:r>
            <a:endParaRPr lang="en-US" dirty="0"/>
          </a:p>
          <a:p>
            <a:pPr marL="1085850" lvl="2" indent="-171450" algn="l" rtl="0">
              <a:spcBef>
                <a:spcPts val="0"/>
              </a:spcBef>
              <a:spcAft>
                <a:spcPts val="0"/>
              </a:spcAft>
              <a:buClr>
                <a:schemeClr val="dk1"/>
              </a:buClr>
              <a:buSzPts val="1200"/>
              <a:buFont typeface="Arial"/>
              <a:buChar char="•"/>
            </a:pPr>
            <a:r>
              <a:rPr lang="en-US" sz="1200" b="0" i="0" dirty="0">
                <a:solidFill>
                  <a:schemeClr val="dk1"/>
                </a:solidFill>
                <a:latin typeface="Calibri"/>
                <a:ea typeface="Calibri"/>
                <a:cs typeface="Calibri"/>
                <a:sym typeface="Calibri"/>
              </a:rPr>
              <a:t>Brainstorming, think-pair-share, buzz session, incident process, Q&amp;A.</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dirty="0">
                <a:solidFill>
                  <a:schemeClr val="dk1"/>
                </a:solidFill>
                <a:latin typeface="Calibri"/>
                <a:ea typeface="Calibri"/>
                <a:cs typeface="Calibri"/>
                <a:sym typeface="Calibri"/>
              </a:rPr>
              <a:t>However,</a:t>
            </a:r>
            <a:r>
              <a:rPr lang="en-US" sz="1200" b="0" i="0" dirty="0">
                <a:solidFill>
                  <a:schemeClr val="dk1"/>
                </a:solidFill>
                <a:latin typeface="Calibri"/>
                <a:ea typeface="Calibri"/>
                <a:cs typeface="Calibri"/>
                <a:sym typeface="Calibri"/>
              </a:rPr>
              <a:t> we still have one more system area that is needed for optimal learning to occur. </a:t>
            </a:r>
            <a:endParaRPr lang="en-US" dirty="0"/>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4</a:t>
            </a:fld>
            <a:endParaRPr lang="en-US"/>
          </a:p>
        </p:txBody>
      </p:sp>
    </p:spTree>
    <p:extLst>
      <p:ext uri="{BB962C8B-B14F-4D97-AF65-F5344CB8AC3E}">
        <p14:creationId xmlns:p14="http://schemas.microsoft.com/office/powerpoint/2010/main" val="63047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Arial"/>
              <a:buNone/>
            </a:pPr>
            <a:r>
              <a:rPr lang="en-US" sz="1200" dirty="0">
                <a:solidFill>
                  <a:schemeClr val="dk1"/>
                </a:solidFill>
                <a:latin typeface="Arial"/>
                <a:ea typeface="Arial"/>
                <a:cs typeface="Arial"/>
                <a:sym typeface="Arial"/>
              </a:rPr>
              <a:t>School Climate is </a:t>
            </a:r>
            <a:r>
              <a:rPr lang="en-US" dirty="0"/>
              <a:t>just as critical as the other areas for optimal learning to occur. School climate will be further explained and examined in the next slide(s).</a:t>
            </a:r>
          </a:p>
          <a:p>
            <a:pPr marL="0" marR="0" lvl="0" indent="0" algn="l" rtl="0">
              <a:lnSpc>
                <a:spcPct val="100000"/>
              </a:lnSpc>
              <a:spcBef>
                <a:spcPts val="0"/>
              </a:spcBef>
              <a:spcAft>
                <a:spcPts val="0"/>
              </a:spcAft>
              <a:buClr>
                <a:schemeClr val="dk1"/>
              </a:buClr>
              <a:buSzPts val="1200"/>
              <a:buFont typeface="Arial"/>
              <a:buNone/>
            </a:pPr>
            <a:endParaRPr lang="en-US" dirty="0"/>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5</a:t>
            </a:fld>
            <a:endParaRPr lang="en-US"/>
          </a:p>
        </p:txBody>
      </p:sp>
    </p:spTree>
    <p:extLst>
      <p:ext uri="{BB962C8B-B14F-4D97-AF65-F5344CB8AC3E}">
        <p14:creationId xmlns:p14="http://schemas.microsoft.com/office/powerpoint/2010/main" val="923852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90000"/>
              </a:lnSpc>
              <a:spcBef>
                <a:spcPts val="0"/>
              </a:spcBef>
              <a:spcAft>
                <a:spcPts val="0"/>
              </a:spcAft>
              <a:buClr>
                <a:srgbClr val="000000"/>
              </a:buClr>
              <a:buSzPts val="3200"/>
              <a:buFont typeface="Arial" panose="020B0604020202020204" pitchFamily="34" charset="0"/>
              <a:buNone/>
            </a:pPr>
            <a:r>
              <a:rPr lang="en-US" sz="3200" dirty="0">
                <a:solidFill>
                  <a:srgbClr val="000000"/>
                </a:solidFill>
                <a:latin typeface="Arial"/>
                <a:ea typeface="Arial"/>
                <a:cs typeface="Arial"/>
                <a:sym typeface="Arial"/>
              </a:rPr>
              <a:t>The National School Climate Center provides an explanation of school climate: </a:t>
            </a:r>
            <a:endParaRPr lang="en-US" dirty="0"/>
          </a:p>
          <a:p>
            <a:pPr marL="457200" lvl="1" indent="0" algn="l" rtl="0">
              <a:lnSpc>
                <a:spcPct val="90000"/>
              </a:lnSpc>
              <a:spcBef>
                <a:spcPts val="500"/>
              </a:spcBef>
              <a:spcAft>
                <a:spcPts val="0"/>
              </a:spcAft>
              <a:buClr>
                <a:srgbClr val="000000"/>
              </a:buClr>
              <a:buSzPts val="2800"/>
              <a:buNone/>
            </a:pPr>
            <a:r>
              <a:rPr lang="en-US" sz="2800" i="1" dirty="0">
                <a:solidFill>
                  <a:srgbClr val="000000"/>
                </a:solidFill>
                <a:latin typeface="Arial"/>
                <a:ea typeface="Arial"/>
                <a:cs typeface="Arial"/>
                <a:sym typeface="Arial"/>
              </a:rPr>
              <a:t>The quality and character of school life. School climate is based on patterns of students', parents' and school personnel's experience of school life and reflects norms, goals, values, interpersonal relationships, teaching and learning practices, and organizational structures. </a:t>
            </a:r>
            <a:endParaRPr lang="en-US" sz="2800" dirty="0">
              <a:solidFill>
                <a:srgbClr val="000000"/>
              </a:solidFill>
              <a:latin typeface="Arial"/>
              <a:ea typeface="Arial"/>
              <a:cs typeface="Arial"/>
              <a:sym typeface="Arial"/>
            </a:endParaRPr>
          </a:p>
          <a:p>
            <a:pPr marL="0" indent="0">
              <a:buFont typeface="Arial" panose="020B0604020202020204" pitchFamily="34" charset="0"/>
              <a:buNone/>
            </a:pPr>
            <a:r>
              <a:rPr lang="en-US" sz="1200" dirty="0">
                <a:solidFill>
                  <a:schemeClr val="dk1"/>
                </a:solidFill>
                <a:latin typeface="Calibri"/>
                <a:ea typeface="Calibri"/>
                <a:cs typeface="Calibri"/>
                <a:sym typeface="Calibri"/>
              </a:rPr>
              <a:t>We can see that it is based on multiple different groups perceptions and experiences of school which are influenced by both relationships, learning experiences, and organizational factors.</a:t>
            </a:r>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6</a:t>
            </a:fld>
            <a:endParaRPr lang="en-US"/>
          </a:p>
        </p:txBody>
      </p:sp>
    </p:spTree>
    <p:extLst>
      <p:ext uri="{BB962C8B-B14F-4D97-AF65-F5344CB8AC3E}">
        <p14:creationId xmlns:p14="http://schemas.microsoft.com/office/powerpoint/2010/main" val="4198127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individuals do not feel safe it is difficult to be truly engaged in learning. </a:t>
            </a:r>
            <a:r>
              <a:rPr lang="en-US" sz="1200" dirty="0">
                <a:latin typeface="Arial"/>
                <a:ea typeface="Arial"/>
                <a:cs typeface="Arial"/>
                <a:sym typeface="Arial"/>
              </a:rPr>
              <a:t>Students are encouraged to use “mistakes” as learning opportunities and supported in their academic pursuits. </a:t>
            </a:r>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7</a:t>
            </a:fld>
            <a:endParaRPr lang="en-US"/>
          </a:p>
        </p:txBody>
      </p:sp>
    </p:spTree>
    <p:extLst>
      <p:ext uri="{BB962C8B-B14F-4D97-AF65-F5344CB8AC3E}">
        <p14:creationId xmlns:p14="http://schemas.microsoft.com/office/powerpoint/2010/main" val="1175074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ea typeface="Arial"/>
                <a:cs typeface="Arial"/>
                <a:sym typeface="Arial"/>
              </a:rPr>
              <a:t>Model of areas mentioned previously in a safe school climate further explained. Transitions are used to only bring up one area at a time in order to focus discussions.</a:t>
            </a:r>
            <a:endParaRPr lang="en-US" dirty="0"/>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8</a:t>
            </a:fld>
            <a:endParaRPr lang="en-US"/>
          </a:p>
        </p:txBody>
      </p:sp>
    </p:spTree>
    <p:extLst>
      <p:ext uri="{BB962C8B-B14F-4D97-AF65-F5344CB8AC3E}">
        <p14:creationId xmlns:p14="http://schemas.microsoft.com/office/powerpoint/2010/main" val="3010295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ea typeface="Arial"/>
                <a:cs typeface="Arial"/>
                <a:sym typeface="Arial"/>
              </a:rPr>
              <a:t>Discussion: In a social just climate previous injustices are acknowledged and mediated, and </a:t>
            </a:r>
            <a:r>
              <a:rPr lang="en-US" sz="1200" dirty="0">
                <a:solidFill>
                  <a:schemeClr val="dk1"/>
                </a:solidFill>
                <a:latin typeface="Calibri"/>
                <a:ea typeface="Calibri"/>
                <a:cs typeface="Calibri"/>
                <a:sym typeface="Calibri"/>
              </a:rPr>
              <a:t>curricula is expanded to include cultures represented within the school and globally. Allowing everyone to feel recognized and respected. Emphasizing the uniqueness of each individual and the strengths they bring to your community. </a:t>
            </a:r>
            <a:endParaRPr lang="en-US" dirty="0"/>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9</a:t>
            </a:fld>
            <a:endParaRPr lang="en-US"/>
          </a:p>
        </p:txBody>
      </p:sp>
    </p:spTree>
    <p:extLst>
      <p:ext uri="{BB962C8B-B14F-4D97-AF65-F5344CB8AC3E}">
        <p14:creationId xmlns:p14="http://schemas.microsoft.com/office/powerpoint/2010/main" val="2087916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Arial"/>
                <a:ea typeface="Arial"/>
                <a:cs typeface="Arial"/>
                <a:sym typeface="Arial"/>
              </a:rPr>
              <a:t>Important to note for principals and other administrators that leadership is essential in orchestrating the interplay amongst these areas</a:t>
            </a:r>
            <a:r>
              <a:rPr lang="en-US" sz="1100" dirty="0">
                <a:solidFill>
                  <a:srgbClr val="000000"/>
                </a:solidFill>
                <a:latin typeface="Arial"/>
                <a:ea typeface="Arial"/>
                <a:cs typeface="Arial"/>
                <a:sym typeface="Arial"/>
              </a:rPr>
              <a:t> (curriculum, instruction, and climate). </a:t>
            </a:r>
            <a:endParaRPr lang="en-US" dirty="0"/>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10</a:t>
            </a:fld>
            <a:endParaRPr lang="en-US"/>
          </a:p>
        </p:txBody>
      </p:sp>
    </p:spTree>
    <p:extLst>
      <p:ext uri="{BB962C8B-B14F-4D97-AF65-F5344CB8AC3E}">
        <p14:creationId xmlns:p14="http://schemas.microsoft.com/office/powerpoint/2010/main" val="1031472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Questions to consider and discuss. </a:t>
            </a:r>
          </a:p>
          <a:p>
            <a:endParaRPr lang="en-US" dirty="0"/>
          </a:p>
        </p:txBody>
      </p:sp>
      <p:sp>
        <p:nvSpPr>
          <p:cNvPr id="4" name="Slide Number Placeholder 3"/>
          <p:cNvSpPr>
            <a:spLocks noGrp="1"/>
          </p:cNvSpPr>
          <p:nvPr>
            <p:ph type="sldNum" sz="quarter" idx="5"/>
          </p:nvPr>
        </p:nvSpPr>
        <p:spPr/>
        <p:txBody>
          <a:bodyPr/>
          <a:lstStyle/>
          <a:p>
            <a:fld id="{9FBAC4D7-0079-4E5F-9F0A-C02B3EE13AE0}" type="slidenum">
              <a:rPr lang="en-US" smtClean="0"/>
              <a:t>11</a:t>
            </a:fld>
            <a:endParaRPr lang="en-US"/>
          </a:p>
        </p:txBody>
      </p:sp>
    </p:spTree>
    <p:extLst>
      <p:ext uri="{BB962C8B-B14F-4D97-AF65-F5344CB8AC3E}">
        <p14:creationId xmlns:p14="http://schemas.microsoft.com/office/powerpoint/2010/main" val="1886518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E5E7659-8252-49F1-B0DC-39D2EAAC41BD}" type="datetimeFigureOut">
              <a:rPr lang="en-US" smtClean="0"/>
              <a:t>1/31/23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1139359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5E7659-8252-49F1-B0DC-39D2EAAC41BD}" type="datetimeFigureOut">
              <a:rPr lang="en-US" smtClean="0"/>
              <a:t>1/31/23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2956825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5E7659-8252-49F1-B0DC-39D2EAAC41BD}" type="datetimeFigureOut">
              <a:rPr lang="en-US" smtClean="0"/>
              <a:t>1/31/23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2850607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5E7659-8252-49F1-B0DC-39D2EAAC41BD}" type="datetimeFigureOut">
              <a:rPr lang="en-US" smtClean="0"/>
              <a:t>1/31/23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747006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E5E7659-8252-49F1-B0DC-39D2EAAC41BD}" type="datetimeFigureOut">
              <a:rPr lang="en-US" smtClean="0"/>
              <a:t>1/31/23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1073808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5E7659-8252-49F1-B0DC-39D2EAAC41BD}" type="datetimeFigureOut">
              <a:rPr lang="en-US" smtClean="0"/>
              <a:t>1/31/23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273765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E7659-8252-49F1-B0DC-39D2EAAC41BD}" type="datetimeFigureOut">
              <a:rPr lang="en-US" smtClean="0"/>
              <a:t>1/31/23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4293287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5E7659-8252-49F1-B0DC-39D2EAAC41BD}" type="datetimeFigureOut">
              <a:rPr lang="en-US" smtClean="0"/>
              <a:t>1/31/23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1954990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5E7659-8252-49F1-B0DC-39D2EAAC41BD}" type="datetimeFigureOut">
              <a:rPr lang="en-US" smtClean="0"/>
              <a:t>1/31/23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390991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5E7659-8252-49F1-B0DC-39D2EAAC41BD}" type="datetimeFigureOut">
              <a:rPr lang="en-US" smtClean="0"/>
              <a:t>1/31/23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373619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5E7659-8252-49F1-B0DC-39D2EAAC41BD}" type="datetimeFigureOut">
              <a:rPr lang="en-US" smtClean="0"/>
              <a:t>1/31/23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43A0A-9298-4710-A845-ED2C5A8CBDE1}" type="slidenum">
              <a:rPr lang="en-US" smtClean="0"/>
              <a:t>‹#›</a:t>
            </a:fld>
            <a:endParaRPr lang="en-US"/>
          </a:p>
        </p:txBody>
      </p:sp>
    </p:spTree>
    <p:extLst>
      <p:ext uri="{BB962C8B-B14F-4D97-AF65-F5344CB8AC3E}">
        <p14:creationId xmlns:p14="http://schemas.microsoft.com/office/powerpoint/2010/main" val="3067305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E7659-8252-49F1-B0DC-39D2EAAC41BD}" type="datetimeFigureOut">
              <a:rPr lang="en-US" smtClean="0"/>
              <a:t>1/31/23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43A0A-9298-4710-A845-ED2C5A8CBDE1}" type="slidenum">
              <a:rPr lang="en-US" smtClean="0"/>
              <a:t>‹#›</a:t>
            </a:fld>
            <a:endParaRPr lang="en-US"/>
          </a:p>
        </p:txBody>
      </p:sp>
    </p:spTree>
    <p:extLst>
      <p:ext uri="{BB962C8B-B14F-4D97-AF65-F5344CB8AC3E}">
        <p14:creationId xmlns:p14="http://schemas.microsoft.com/office/powerpoint/2010/main" val="2207262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BFEC51-FB28-6A46-B4B1-B8AFEE9A5E70}"/>
              </a:ext>
            </a:extLst>
          </p:cNvPr>
          <p:cNvPicPr>
            <a:picLocks noChangeAspect="1"/>
          </p:cNvPicPr>
          <p:nvPr/>
        </p:nvPicPr>
        <p:blipFill>
          <a:blip r:embed="rId2">
            <a:alphaModFix amt="84000"/>
          </a:blip>
          <a:stretch>
            <a:fillRect/>
          </a:stretch>
        </p:blipFill>
        <p:spPr>
          <a:xfrm>
            <a:off x="3296090" y="3106486"/>
            <a:ext cx="5599820" cy="3751514"/>
          </a:xfrm>
          <a:prstGeom prst="rect">
            <a:avLst/>
          </a:prstGeom>
        </p:spPr>
      </p:pic>
      <p:sp>
        <p:nvSpPr>
          <p:cNvPr id="2" name="Title 1"/>
          <p:cNvSpPr>
            <a:spLocks noGrp="1"/>
          </p:cNvSpPr>
          <p:nvPr>
            <p:ph type="ctrTitle"/>
          </p:nvPr>
        </p:nvSpPr>
        <p:spPr>
          <a:xfrm>
            <a:off x="1524000" y="-101526"/>
            <a:ext cx="9144000" cy="2387600"/>
          </a:xfrm>
        </p:spPr>
        <p:txBody>
          <a:bodyPr/>
          <a:lstStyle/>
          <a:p>
            <a:r>
              <a:rPr lang="en-US" dirty="0"/>
              <a:t>How Does School Climate Affect Academics?</a:t>
            </a:r>
          </a:p>
        </p:txBody>
      </p:sp>
      <p:sp>
        <p:nvSpPr>
          <p:cNvPr id="3" name="Subtitle 2"/>
          <p:cNvSpPr>
            <a:spLocks noGrp="1"/>
          </p:cNvSpPr>
          <p:nvPr>
            <p:ph type="subTitle" idx="1"/>
          </p:nvPr>
        </p:nvSpPr>
        <p:spPr>
          <a:xfrm>
            <a:off x="1524000" y="2601119"/>
            <a:ext cx="9144000" cy="1655762"/>
          </a:xfrm>
        </p:spPr>
        <p:txBody>
          <a:bodyPr>
            <a:normAutofit/>
          </a:bodyPr>
          <a:lstStyle/>
          <a:p>
            <a:r>
              <a:rPr lang="en-US" sz="4800" b="1" dirty="0">
                <a:latin typeface="+mj-lt"/>
              </a:rPr>
              <a:t>Academics and climate</a:t>
            </a:r>
          </a:p>
        </p:txBody>
      </p:sp>
      <p:sp>
        <p:nvSpPr>
          <p:cNvPr id="4" name="Rectangle 3">
            <a:extLst>
              <a:ext uri="{FF2B5EF4-FFF2-40B4-BE49-F238E27FC236}">
                <a16:creationId xmlns:a16="http://schemas.microsoft.com/office/drawing/2014/main" id="{6938A694-3972-E74D-B114-9F814001DAE8}"/>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DE26B61-4BAA-F445-8AEF-DA651F9179C3}"/>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D39F9F15-739C-6F44-B014-A4C1D90AE2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2580553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Optimal Learning Environment?</a:t>
            </a:r>
          </a:p>
        </p:txBody>
      </p:sp>
      <p:sp>
        <p:nvSpPr>
          <p:cNvPr id="3" name="Content Placeholder 2"/>
          <p:cNvSpPr>
            <a:spLocks noGrp="1"/>
          </p:cNvSpPr>
          <p:nvPr>
            <p:ph idx="1"/>
          </p:nvPr>
        </p:nvSpPr>
        <p:spPr/>
        <p:txBody>
          <a:bodyPr/>
          <a:lstStyle/>
          <a:p>
            <a:pPr marL="0" indent="0">
              <a:buNone/>
            </a:pPr>
            <a:r>
              <a:rPr lang="en-US" dirty="0"/>
              <a:t>All students can achieve academically given the right conditions and supports.</a:t>
            </a:r>
          </a:p>
          <a:p>
            <a:pPr marL="0" indent="0">
              <a:buNone/>
            </a:pPr>
            <a:endParaRPr lang="en-US" dirty="0"/>
          </a:p>
          <a:p>
            <a:pPr marL="0" indent="0">
              <a:buNone/>
            </a:pPr>
            <a:r>
              <a:rPr lang="en-US" dirty="0"/>
              <a:t>As educators, we can control </a:t>
            </a:r>
            <a:r>
              <a:rPr lang="en-US" u="sng" dirty="0"/>
              <a:t>3 essential components</a:t>
            </a:r>
            <a:r>
              <a:rPr lang="en-US" dirty="0"/>
              <a:t> for optimal learning.  Each of which plays a necessary role in student learning:</a:t>
            </a:r>
          </a:p>
          <a:p>
            <a:r>
              <a:rPr lang="en-US" dirty="0"/>
              <a:t>Curriculum</a:t>
            </a:r>
          </a:p>
          <a:p>
            <a:r>
              <a:rPr lang="en-US" dirty="0"/>
              <a:t>Instruction</a:t>
            </a:r>
          </a:p>
          <a:p>
            <a:r>
              <a:rPr lang="en-US" dirty="0"/>
              <a:t>Climate</a:t>
            </a:r>
          </a:p>
        </p:txBody>
      </p:sp>
      <p:sp>
        <p:nvSpPr>
          <p:cNvPr id="4" name="Rectangle 3">
            <a:extLst>
              <a:ext uri="{FF2B5EF4-FFF2-40B4-BE49-F238E27FC236}">
                <a16:creationId xmlns:a16="http://schemas.microsoft.com/office/drawing/2014/main" id="{03115259-E0CF-2246-99AA-20E97EB1B621}"/>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99A51B6-F9A8-2C47-A4CF-D80264996419}"/>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7EAB10BB-63C8-4C47-969D-F27461DD8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1026" name="Picture 2" descr="People stand side by side together. Flat vector illustration.">
            <a:extLst>
              <a:ext uri="{FF2B5EF4-FFF2-40B4-BE49-F238E27FC236}">
                <a16:creationId xmlns:a16="http://schemas.microsoft.com/office/drawing/2014/main" id="{691A03D6-BF80-25EB-0FF1-414554491D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1238" y="34242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482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Essential Components?</a:t>
            </a:r>
          </a:p>
        </p:txBody>
      </p:sp>
      <p:sp>
        <p:nvSpPr>
          <p:cNvPr id="3" name="Content Placeholder 2"/>
          <p:cNvSpPr>
            <a:spLocks noGrp="1"/>
          </p:cNvSpPr>
          <p:nvPr>
            <p:ph idx="1"/>
          </p:nvPr>
        </p:nvSpPr>
        <p:spPr/>
        <p:txBody>
          <a:bodyPr/>
          <a:lstStyle/>
          <a:p>
            <a:pPr marL="0" indent="0">
              <a:buNone/>
            </a:pPr>
            <a:r>
              <a:rPr lang="en-US" dirty="0"/>
              <a:t>					</a:t>
            </a:r>
          </a:p>
          <a:p>
            <a:pPr>
              <a:buFont typeface="Wingdings" panose="05000000000000000000" pitchFamily="2" charset="2"/>
              <a:buChar char="Ø"/>
            </a:pPr>
            <a:r>
              <a:rPr lang="en-US" dirty="0"/>
              <a:t>Curriculum</a:t>
            </a:r>
          </a:p>
          <a:p>
            <a:pPr>
              <a:buFont typeface="Wingdings" panose="05000000000000000000" pitchFamily="2" charset="2"/>
              <a:buChar char="Ø"/>
            </a:pPr>
            <a:r>
              <a:rPr lang="en-US" dirty="0"/>
              <a:t>Instruction</a:t>
            </a:r>
          </a:p>
          <a:p>
            <a:pPr>
              <a:buFont typeface="Wingdings" panose="05000000000000000000" pitchFamily="2" charset="2"/>
              <a:buChar char="Ø"/>
            </a:pPr>
            <a:r>
              <a:rPr lang="en-US" dirty="0"/>
              <a:t>Climate </a:t>
            </a:r>
          </a:p>
          <a:p>
            <a:pPr marL="0" indent="0">
              <a:buNone/>
            </a:pPr>
            <a:endParaRPr lang="en-US" dirty="0"/>
          </a:p>
          <a:p>
            <a:pPr marL="0" indent="0">
              <a:buNone/>
            </a:pPr>
            <a:r>
              <a:rPr lang="en-US" dirty="0"/>
              <a:t>Each of these elements plays a </a:t>
            </a:r>
          </a:p>
          <a:p>
            <a:pPr marL="0" indent="0">
              <a:buNone/>
            </a:pPr>
            <a:r>
              <a:rPr lang="en-US" dirty="0"/>
              <a:t>role in student learning.</a:t>
            </a:r>
          </a:p>
          <a:p>
            <a:pPr marL="0" indent="0">
              <a:buNone/>
            </a:pPr>
            <a:endParaRPr lang="en-US" dirty="0"/>
          </a:p>
        </p:txBody>
      </p:sp>
      <p:sp>
        <p:nvSpPr>
          <p:cNvPr id="4" name="Rectangle 3">
            <a:extLst>
              <a:ext uri="{FF2B5EF4-FFF2-40B4-BE49-F238E27FC236}">
                <a16:creationId xmlns:a16="http://schemas.microsoft.com/office/drawing/2014/main" id="{EDDED532-8669-2849-8F88-5856DE97903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408B9F3-6760-FF4B-A48F-2AC10257434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94F855B-1072-E142-BCA0-E7386A9092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14" name="Picture 13">
            <a:extLst>
              <a:ext uri="{FF2B5EF4-FFF2-40B4-BE49-F238E27FC236}">
                <a16:creationId xmlns:a16="http://schemas.microsoft.com/office/drawing/2014/main" id="{AE12ABD7-9930-E765-8C26-77F0AFAD54A5}"/>
              </a:ext>
            </a:extLst>
          </p:cNvPr>
          <p:cNvPicPr>
            <a:picLocks noChangeAspect="1"/>
          </p:cNvPicPr>
          <p:nvPr/>
        </p:nvPicPr>
        <p:blipFill>
          <a:blip r:embed="rId4"/>
          <a:stretch>
            <a:fillRect/>
          </a:stretch>
        </p:blipFill>
        <p:spPr>
          <a:xfrm>
            <a:off x="5709425" y="1485821"/>
            <a:ext cx="4385701" cy="4418801"/>
          </a:xfrm>
          <a:prstGeom prst="rect">
            <a:avLst/>
          </a:prstGeom>
        </p:spPr>
      </p:pic>
    </p:spTree>
    <p:extLst>
      <p:ext uri="{BB962C8B-B14F-4D97-AF65-F5344CB8AC3E}">
        <p14:creationId xmlns:p14="http://schemas.microsoft.com/office/powerpoint/2010/main" val="2699135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Curriculum, Instruction, and Climate Work Together for Learning?</a:t>
            </a:r>
          </a:p>
        </p:txBody>
      </p:sp>
      <p:sp>
        <p:nvSpPr>
          <p:cNvPr id="4" name="Rectangle 3">
            <a:extLst>
              <a:ext uri="{FF2B5EF4-FFF2-40B4-BE49-F238E27FC236}">
                <a16:creationId xmlns:a16="http://schemas.microsoft.com/office/drawing/2014/main" id="{B176F6EB-75D5-BE41-BF54-D19F5754AF3A}"/>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E5568DBE-CBCB-094D-B2D5-3413178F5794}"/>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8B4FD624-C3E5-0848-BFDD-FF4AE50477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
        <p:nvSpPr>
          <p:cNvPr id="9" name="Content Placeholder 2">
            <a:extLst>
              <a:ext uri="{FF2B5EF4-FFF2-40B4-BE49-F238E27FC236}">
                <a16:creationId xmlns:a16="http://schemas.microsoft.com/office/drawing/2014/main" id="{CFABD31C-CE11-E3C2-C6A8-49B6D667E15E}"/>
              </a:ext>
            </a:extLst>
          </p:cNvPr>
          <p:cNvSpPr>
            <a:spLocks noGrp="1"/>
          </p:cNvSpPr>
          <p:nvPr>
            <p:ph idx="1"/>
          </p:nvPr>
        </p:nvSpPr>
        <p:spPr>
          <a:xfrm>
            <a:off x="838200" y="1825625"/>
            <a:ext cx="10515600" cy="4351338"/>
          </a:xfrm>
        </p:spPr>
        <p:txBody>
          <a:bodyPr>
            <a:normAutofit fontScale="25000" lnSpcReduction="20000"/>
          </a:bodyPr>
          <a:lstStyle/>
          <a:p>
            <a:r>
              <a:rPr lang="en-US" sz="11200" dirty="0"/>
              <a:t>A strong CURRICULUM has been evaluated to ensure that the content and the scope and sequence provide clear explanations, build on past learning, and have interactive activities.  </a:t>
            </a:r>
          </a:p>
          <a:p>
            <a:r>
              <a:rPr lang="en-US" sz="11200" dirty="0"/>
              <a:t>The curriculum has integrated into the relevant subjects the stories of different racial and ethnic groups.</a:t>
            </a:r>
          </a:p>
          <a:p>
            <a:pPr marL="0" indent="0">
              <a:buNone/>
            </a:pPr>
            <a:r>
              <a:rPr lang="en-US" sz="11200" dirty="0"/>
              <a:t>---------------------------------------------------------------------------------------------</a:t>
            </a:r>
          </a:p>
          <a:p>
            <a:r>
              <a:rPr lang="en-US" sz="11200" dirty="0"/>
              <a:t>Students do not get the full power of the curriculum unless the INSTRUCTION is strong and engaging. </a:t>
            </a:r>
          </a:p>
          <a:p>
            <a:r>
              <a:rPr lang="en-US" sz="11200" dirty="0"/>
              <a:t>Teachers must first be well-versed and current in their content area.  They must be well-versed in the neuro-science of learning and have the skills to provide interactive instruction that engages all learners</a:t>
            </a:r>
          </a:p>
          <a:p>
            <a:r>
              <a:rPr lang="en-US" sz="11200" dirty="0"/>
              <a:t>Next, let’s look at CLIMATE.</a:t>
            </a:r>
          </a:p>
          <a:p>
            <a:endParaRPr lang="en-US" sz="11200" dirty="0"/>
          </a:p>
          <a:p>
            <a:endParaRPr lang="en-US" sz="11200" dirty="0"/>
          </a:p>
          <a:p>
            <a:endParaRPr lang="en-US" dirty="0"/>
          </a:p>
          <a:p>
            <a:endParaRPr lang="en-US" dirty="0"/>
          </a:p>
          <a:p>
            <a:endParaRPr lang="en-US" dirty="0"/>
          </a:p>
          <a:p>
            <a:endParaRPr lang="en-US" dirty="0"/>
          </a:p>
          <a:p>
            <a:endParaRPr lang="en-US" dirty="0"/>
          </a:p>
          <a:p>
            <a:r>
              <a:rPr lang="en-US" dirty="0"/>
              <a:t>:</a:t>
            </a:r>
          </a:p>
          <a:p>
            <a:r>
              <a:rPr lang="en-US" dirty="0"/>
              <a:t> </a:t>
            </a:r>
          </a:p>
          <a:p>
            <a:endParaRPr lang="en-US" dirty="0"/>
          </a:p>
        </p:txBody>
      </p:sp>
    </p:spTree>
    <p:extLst>
      <p:ext uri="{BB962C8B-B14F-4D97-AF65-F5344CB8AC3E}">
        <p14:creationId xmlns:p14="http://schemas.microsoft.com/office/powerpoint/2010/main" val="2376424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Does Climate Fit?</a:t>
            </a:r>
          </a:p>
        </p:txBody>
      </p:sp>
      <p:sp>
        <p:nvSpPr>
          <p:cNvPr id="3" name="Content Placeholder 2"/>
          <p:cNvSpPr>
            <a:spLocks noGrp="1"/>
          </p:cNvSpPr>
          <p:nvPr>
            <p:ph idx="1"/>
          </p:nvPr>
        </p:nvSpPr>
        <p:spPr/>
        <p:txBody>
          <a:bodyPr/>
          <a:lstStyle/>
          <a:p>
            <a:r>
              <a:rPr lang="en-US" dirty="0"/>
              <a:t>Even with a strong curriculum and skilled teachers, optimal learning also needs a positive climate in the school and the classroom.</a:t>
            </a:r>
          </a:p>
          <a:p>
            <a:r>
              <a:rPr lang="en-US" dirty="0"/>
              <a:t>Students are less able to learn if the climate is threatening, unwelcoming or disorganized.</a:t>
            </a:r>
          </a:p>
          <a:p>
            <a:pPr marL="0" indent="0">
              <a:buNone/>
            </a:pPr>
            <a:endParaRPr lang="en-US" dirty="0"/>
          </a:p>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4184D1C2-A870-E046-B636-4529F0BB360C}"/>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EF64B2A-E040-7242-A414-A1F037F0C0E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67CC92E-9601-6F4D-BB58-8775C216B3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8" name="Picture 7" descr="A group of people around a table&#10;&#10;Description automatically generated">
            <a:extLst>
              <a:ext uri="{FF2B5EF4-FFF2-40B4-BE49-F238E27FC236}">
                <a16:creationId xmlns:a16="http://schemas.microsoft.com/office/drawing/2014/main" id="{552AB895-702C-7089-0D0C-FD3A103B5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3758" y="3869991"/>
            <a:ext cx="4495500" cy="2622884"/>
          </a:xfrm>
          <a:prstGeom prst="rect">
            <a:avLst/>
          </a:prstGeom>
        </p:spPr>
      </p:pic>
    </p:spTree>
    <p:extLst>
      <p:ext uri="{BB962C8B-B14F-4D97-AF65-F5344CB8AC3E}">
        <p14:creationId xmlns:p14="http://schemas.microsoft.com/office/powerpoint/2010/main" val="403331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components of A School Climate That Supports Learning?</a:t>
            </a:r>
            <a:br>
              <a:rPr lang="en-US" dirty="0"/>
            </a:br>
            <a:endParaRPr lang="en-US" dirty="0"/>
          </a:p>
        </p:txBody>
      </p:sp>
      <p:sp>
        <p:nvSpPr>
          <p:cNvPr id="3" name="Content Placeholder 2"/>
          <p:cNvSpPr>
            <a:spLocks noGrp="1"/>
          </p:cNvSpPr>
          <p:nvPr>
            <p:ph idx="1"/>
          </p:nvPr>
        </p:nvSpPr>
        <p:spPr>
          <a:xfrm>
            <a:off x="838200" y="1475509"/>
            <a:ext cx="10515600" cy="4701454"/>
          </a:xfrm>
        </p:spPr>
        <p:txBody>
          <a:bodyPr/>
          <a:lstStyle/>
          <a:p>
            <a:pPr marL="0" indent="0">
              <a:buNone/>
            </a:pPr>
            <a:endParaRPr lang="en-US" dirty="0"/>
          </a:p>
          <a:p>
            <a:pPr marL="0" indent="0">
              <a:buNone/>
            </a:pPr>
            <a:r>
              <a:rPr lang="en-US" dirty="0"/>
              <a:t>Neuroscience defines the optimal learning climate is high in challenge to engage students in active learning and low in threat such that students feel safe.</a:t>
            </a:r>
          </a:p>
          <a:p>
            <a:pPr marL="0" indent="0">
              <a:buNone/>
            </a:pPr>
            <a:r>
              <a:rPr lang="en-US" dirty="0"/>
              <a:t>Students need to feel safe emotionally, academically and socially.</a:t>
            </a:r>
          </a:p>
          <a:p>
            <a:pPr marL="0" indent="0">
              <a:buNone/>
            </a:pPr>
            <a:endParaRPr lang="en-US" dirty="0"/>
          </a:p>
          <a:p>
            <a:pPr marL="0" indent="0">
              <a:buNone/>
            </a:pPr>
            <a:endParaRPr lang="en-US" dirty="0"/>
          </a:p>
          <a:p>
            <a:pPr marL="0" indent="0">
              <a:buNone/>
            </a:pPr>
            <a:endParaRPr lang="en-US" dirty="0"/>
          </a:p>
          <a:p>
            <a:endParaRPr lang="en-US" dirty="0"/>
          </a:p>
        </p:txBody>
      </p:sp>
      <p:sp>
        <p:nvSpPr>
          <p:cNvPr id="4" name="Rectangle 3">
            <a:extLst>
              <a:ext uri="{FF2B5EF4-FFF2-40B4-BE49-F238E27FC236}">
                <a16:creationId xmlns:a16="http://schemas.microsoft.com/office/drawing/2014/main" id="{71CA104F-7FE3-1043-8CBC-A8585EC16AA3}"/>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E95F61F-90FE-E34B-88EA-1838D11DD060}"/>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59FCF22A-035B-4F4A-BEA0-6DC3B2580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FF6FA108-F50D-400E-A8C2-CCB2383D32C5}"/>
              </a:ext>
            </a:extLst>
          </p:cNvPr>
          <p:cNvPicPr>
            <a:picLocks noChangeAspect="1"/>
          </p:cNvPicPr>
          <p:nvPr/>
        </p:nvPicPr>
        <p:blipFill rotWithShape="1">
          <a:blip r:embed="rId4"/>
          <a:srcRect t="8319" b="9118"/>
          <a:stretch/>
        </p:blipFill>
        <p:spPr>
          <a:xfrm>
            <a:off x="3558711" y="4078018"/>
            <a:ext cx="5074578" cy="2356749"/>
          </a:xfrm>
          <a:prstGeom prst="rect">
            <a:avLst/>
          </a:prstGeom>
        </p:spPr>
      </p:pic>
    </p:spTree>
    <p:extLst>
      <p:ext uri="{BB962C8B-B14F-4D97-AF65-F5344CB8AC3E}">
        <p14:creationId xmlns:p14="http://schemas.microsoft.com/office/powerpoint/2010/main" val="39956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Ways Students Feel Safe?</a:t>
            </a:r>
          </a:p>
        </p:txBody>
      </p:sp>
      <p:sp>
        <p:nvSpPr>
          <p:cNvPr id="3" name="Content Placeholder 2"/>
          <p:cNvSpPr>
            <a:spLocks noGrp="1"/>
          </p:cNvSpPr>
          <p:nvPr>
            <p:ph idx="1"/>
          </p:nvPr>
        </p:nvSpPr>
        <p:spPr/>
        <p:txBody>
          <a:bodyPr/>
          <a:lstStyle/>
          <a:p>
            <a:pPr marL="0" indent="0">
              <a:buNone/>
            </a:pPr>
            <a:r>
              <a:rPr lang="en-US" dirty="0"/>
              <a:t>In </a:t>
            </a:r>
            <a:r>
              <a:rPr lang="en-US" b="1" dirty="0"/>
              <a:t>emotionally safe climates</a:t>
            </a:r>
            <a:r>
              <a:rPr lang="en-US" dirty="0"/>
              <a:t>, students feel they can be open and vulnerable without fear of disapproval or ridicule.</a:t>
            </a:r>
          </a:p>
          <a:p>
            <a:pPr marL="0" indent="0">
              <a:buNone/>
            </a:pPr>
            <a:r>
              <a:rPr lang="en-US" dirty="0"/>
              <a:t>In </a:t>
            </a:r>
            <a:r>
              <a:rPr lang="en-US" b="1" dirty="0"/>
              <a:t>socially safe climates</a:t>
            </a:r>
            <a:r>
              <a:rPr lang="en-US" dirty="0"/>
              <a:t>, students feel secure, cared for, and trusted, and not afraid of being abandoned or misjudged.</a:t>
            </a:r>
          </a:p>
          <a:p>
            <a:pPr marL="0" indent="0">
              <a:buNone/>
            </a:pPr>
            <a:r>
              <a:rPr lang="en-US" dirty="0"/>
              <a:t>In </a:t>
            </a:r>
            <a:r>
              <a:rPr lang="en-US" b="1" dirty="0"/>
              <a:t>academically safe climates</a:t>
            </a:r>
            <a:r>
              <a:rPr lang="en-US" dirty="0"/>
              <a:t>, students are not worried about making mistakes and can freely express their opinions and ideas.</a:t>
            </a:r>
          </a:p>
          <a:p>
            <a:pPr marL="0" indent="0">
              <a:buNone/>
            </a:pPr>
            <a:endParaRPr lang="en-US" dirty="0"/>
          </a:p>
          <a:p>
            <a:pPr marL="0" indent="0">
              <a:buNone/>
            </a:pPr>
            <a:r>
              <a:rPr lang="en-US" dirty="0"/>
              <a:t>These three factors create a safe school climate!</a:t>
            </a:r>
          </a:p>
        </p:txBody>
      </p:sp>
      <p:sp>
        <p:nvSpPr>
          <p:cNvPr id="4" name="Rectangle 3">
            <a:extLst>
              <a:ext uri="{FF2B5EF4-FFF2-40B4-BE49-F238E27FC236}">
                <a16:creationId xmlns:a16="http://schemas.microsoft.com/office/drawing/2014/main" id="{AA6A9769-C12B-D347-AC74-8DF9715A1448}"/>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B55BD41-5020-1B41-9FB9-304ED0461F05}"/>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A999437E-EB1F-7E41-BD7D-C362099FF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1685768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3EAC19-B773-3584-A098-BC26F3EE5169}"/>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957612E-864A-1182-0AA0-3238EFFFAD54}"/>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8C0C3652-2D6C-6078-C70A-0288D4F3C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grpSp>
        <p:nvGrpSpPr>
          <p:cNvPr id="7" name="Google Shape;174;p8">
            <a:extLst>
              <a:ext uri="{FF2B5EF4-FFF2-40B4-BE49-F238E27FC236}">
                <a16:creationId xmlns:a16="http://schemas.microsoft.com/office/drawing/2014/main" id="{EAF352CC-38BD-ACBA-20EE-E215026B1A77}"/>
              </a:ext>
            </a:extLst>
          </p:cNvPr>
          <p:cNvGrpSpPr/>
          <p:nvPr/>
        </p:nvGrpSpPr>
        <p:grpSpPr>
          <a:xfrm>
            <a:off x="1270780" y="28135"/>
            <a:ext cx="9650438" cy="6358597"/>
            <a:chOff x="-1" y="0"/>
            <a:chExt cx="11074741" cy="6350724"/>
          </a:xfrm>
        </p:grpSpPr>
        <p:sp>
          <p:nvSpPr>
            <p:cNvPr id="8" name="Google Shape;175;p8">
              <a:extLst>
                <a:ext uri="{FF2B5EF4-FFF2-40B4-BE49-F238E27FC236}">
                  <a16:creationId xmlns:a16="http://schemas.microsoft.com/office/drawing/2014/main" id="{66D367C2-B12B-7AA4-EC36-637A9A382A80}"/>
                </a:ext>
              </a:extLst>
            </p:cNvPr>
            <p:cNvSpPr/>
            <p:nvPr/>
          </p:nvSpPr>
          <p:spPr>
            <a:xfrm rot="-5400000">
              <a:off x="1181004" y="-1181004"/>
              <a:ext cx="3175362" cy="5537370"/>
            </a:xfrm>
            <a:prstGeom prst="round1Rect">
              <a:avLst>
                <a:gd name="adj" fmla="val 16667"/>
              </a:avLst>
            </a:prstGeom>
            <a:solidFill>
              <a:srgbClr val="189CD0"/>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76;p8">
              <a:extLst>
                <a:ext uri="{FF2B5EF4-FFF2-40B4-BE49-F238E27FC236}">
                  <a16:creationId xmlns:a16="http://schemas.microsoft.com/office/drawing/2014/main" id="{EE803592-9129-883C-41D4-B513078A4083}"/>
                </a:ext>
              </a:extLst>
            </p:cNvPr>
            <p:cNvSpPr txBox="1"/>
            <p:nvPr/>
          </p:nvSpPr>
          <p:spPr>
            <a:xfrm>
              <a:off x="0" y="0"/>
              <a:ext cx="5537370" cy="2381521"/>
            </a:xfrm>
            <a:prstGeom prst="rect">
              <a:avLst/>
            </a:prstGeom>
            <a:noFill/>
            <a:ln>
              <a:noFill/>
            </a:ln>
          </p:spPr>
          <p:txBody>
            <a:bodyPr spcFirstLastPara="1" wrap="square" lIns="199125" tIns="199125" rIns="199125" bIns="199125" anchor="t" anchorCtr="0">
              <a:noAutofit/>
            </a:bodyPr>
            <a:lstStyle/>
            <a:p>
              <a:pPr marL="0" marR="0" lvl="0" indent="0" algn="l"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Students are Safe </a:t>
              </a:r>
              <a:endParaRPr dirty="0"/>
            </a:p>
            <a:p>
              <a:pPr marL="228600" marR="0" lvl="1" indent="-228600" algn="l" rtl="0">
                <a:lnSpc>
                  <a:spcPct val="90000"/>
                </a:lnSpc>
                <a:spcBef>
                  <a:spcPts val="98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Physically</a:t>
              </a:r>
              <a:endParaRPr dirty="0"/>
            </a:p>
            <a:p>
              <a:pPr marL="228600" marR="0" lvl="1" indent="-228600" algn="l" rtl="0">
                <a:lnSpc>
                  <a:spcPct val="90000"/>
                </a:lnSpc>
                <a:spcBef>
                  <a:spcPts val="36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Emotionally</a:t>
              </a:r>
              <a:endParaRPr dirty="0"/>
            </a:p>
            <a:p>
              <a:pPr marL="228600" marR="0" lvl="1" indent="-228600" algn="l" rtl="0">
                <a:lnSpc>
                  <a:spcPct val="90000"/>
                </a:lnSpc>
                <a:spcBef>
                  <a:spcPts val="36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Socially</a:t>
              </a:r>
              <a:endParaRPr dirty="0"/>
            </a:p>
            <a:p>
              <a:pPr marL="228600" marR="0" lvl="1" indent="-228600" algn="l" rtl="0">
                <a:lnSpc>
                  <a:spcPct val="90000"/>
                </a:lnSpc>
                <a:spcBef>
                  <a:spcPts val="36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Academically</a:t>
              </a:r>
              <a:endParaRPr dirty="0"/>
            </a:p>
            <a:p>
              <a:pPr marL="228600" marR="0" lvl="1" indent="-228600" algn="l" rtl="0">
                <a:lnSpc>
                  <a:spcPct val="90000"/>
                </a:lnSpc>
                <a:spcBef>
                  <a:spcPts val="36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School is organized </a:t>
              </a:r>
              <a:endParaRPr dirty="0"/>
            </a:p>
          </p:txBody>
        </p:sp>
        <p:sp>
          <p:nvSpPr>
            <p:cNvPr id="10" name="Google Shape;177;p8">
              <a:extLst>
                <a:ext uri="{FF2B5EF4-FFF2-40B4-BE49-F238E27FC236}">
                  <a16:creationId xmlns:a16="http://schemas.microsoft.com/office/drawing/2014/main" id="{96794A4C-FC60-A931-DD55-79FC5AC850AE}"/>
                </a:ext>
              </a:extLst>
            </p:cNvPr>
            <p:cNvSpPr/>
            <p:nvPr/>
          </p:nvSpPr>
          <p:spPr>
            <a:xfrm>
              <a:off x="5537370" y="0"/>
              <a:ext cx="5537370" cy="3175362"/>
            </a:xfrm>
            <a:prstGeom prst="round1Rect">
              <a:avLst>
                <a:gd name="adj" fmla="val 16667"/>
              </a:avLst>
            </a:prstGeom>
            <a:solidFill>
              <a:srgbClr val="35ACE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78;p8">
              <a:extLst>
                <a:ext uri="{FF2B5EF4-FFF2-40B4-BE49-F238E27FC236}">
                  <a16:creationId xmlns:a16="http://schemas.microsoft.com/office/drawing/2014/main" id="{FF093FCC-591E-F669-EAA8-12A03136F899}"/>
                </a:ext>
              </a:extLst>
            </p:cNvPr>
            <p:cNvSpPr txBox="1"/>
            <p:nvPr/>
          </p:nvSpPr>
          <p:spPr>
            <a:xfrm>
              <a:off x="5537370" y="0"/>
              <a:ext cx="5537370" cy="2381521"/>
            </a:xfrm>
            <a:prstGeom prst="rect">
              <a:avLst/>
            </a:prstGeom>
            <a:noFill/>
            <a:ln>
              <a:noFill/>
            </a:ln>
          </p:spPr>
          <p:txBody>
            <a:bodyPr spcFirstLastPara="1" wrap="square" lIns="199125" tIns="199125" rIns="199125" bIns="199125" anchor="t" anchorCtr="0">
              <a:noAutofit/>
            </a:bodyPr>
            <a:lstStyle/>
            <a:p>
              <a:pPr marL="0" marR="0" lvl="0" indent="0" algn="l"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Students are Supported</a:t>
              </a:r>
              <a:endParaRPr dirty="0"/>
            </a:p>
            <a:p>
              <a:pPr marL="228600" marR="0" lvl="1" indent="-228600" algn="l" rtl="0">
                <a:lnSpc>
                  <a:spcPct val="90000"/>
                </a:lnSpc>
                <a:spcBef>
                  <a:spcPts val="98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Students feel adults care equally about their academics and well-being</a:t>
              </a:r>
              <a:endParaRPr dirty="0"/>
            </a:p>
            <a:p>
              <a:pPr marL="228600" marR="0" lvl="1" indent="-228600" algn="l" rtl="0">
                <a:lnSpc>
                  <a:spcPct val="90000"/>
                </a:lnSpc>
                <a:spcBef>
                  <a:spcPts val="36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Effective and available support</a:t>
              </a:r>
              <a:endParaRPr dirty="0"/>
            </a:p>
            <a:p>
              <a:pPr marL="228600" marR="0" lvl="1" indent="-228600" algn="l" rtl="0">
                <a:lnSpc>
                  <a:spcPct val="90000"/>
                </a:lnSpc>
                <a:spcBef>
                  <a:spcPts val="360"/>
                </a:spcBef>
                <a:spcAft>
                  <a:spcPts val="0"/>
                </a:spcAft>
                <a:buClr>
                  <a:schemeClr val="lt1"/>
                </a:buClr>
                <a:buSzPts val="2400"/>
                <a:buFont typeface="Arial"/>
                <a:buChar char="•"/>
              </a:pPr>
              <a:r>
                <a:rPr lang="en-US" sz="2400" b="0" i="0" u="none" strike="noStrike" cap="none" dirty="0">
                  <a:solidFill>
                    <a:schemeClr val="lt1"/>
                  </a:solidFill>
                  <a:latin typeface="Arial"/>
                  <a:ea typeface="Arial"/>
                  <a:cs typeface="Arial"/>
                  <a:sym typeface="Arial"/>
                </a:rPr>
                <a:t>Positive peer relationships</a:t>
              </a:r>
              <a:endParaRPr dirty="0"/>
            </a:p>
          </p:txBody>
        </p:sp>
        <p:sp>
          <p:nvSpPr>
            <p:cNvPr id="12" name="Google Shape;179;p8">
              <a:extLst>
                <a:ext uri="{FF2B5EF4-FFF2-40B4-BE49-F238E27FC236}">
                  <a16:creationId xmlns:a16="http://schemas.microsoft.com/office/drawing/2014/main" id="{7DD36D22-E9B0-F9CC-7587-92C8008737CB}"/>
                </a:ext>
              </a:extLst>
            </p:cNvPr>
            <p:cNvSpPr/>
            <p:nvPr/>
          </p:nvSpPr>
          <p:spPr>
            <a:xfrm rot="10800000">
              <a:off x="0" y="3175362"/>
              <a:ext cx="5537370" cy="3175362"/>
            </a:xfrm>
            <a:prstGeom prst="round1Rect">
              <a:avLst>
                <a:gd name="adj" fmla="val 16667"/>
              </a:avLst>
            </a:prstGeom>
            <a:solidFill>
              <a:srgbClr val="37ADE5"/>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0;p8">
              <a:extLst>
                <a:ext uri="{FF2B5EF4-FFF2-40B4-BE49-F238E27FC236}">
                  <a16:creationId xmlns:a16="http://schemas.microsoft.com/office/drawing/2014/main" id="{933ED20F-540B-2F9B-68FC-09B13346AF67}"/>
                </a:ext>
              </a:extLst>
            </p:cNvPr>
            <p:cNvSpPr txBox="1"/>
            <p:nvPr/>
          </p:nvSpPr>
          <p:spPr>
            <a:xfrm>
              <a:off x="-1" y="3969202"/>
              <a:ext cx="5537371" cy="2381521"/>
            </a:xfrm>
            <a:prstGeom prst="rect">
              <a:avLst/>
            </a:prstGeom>
            <a:noFill/>
            <a:ln>
              <a:noFill/>
            </a:ln>
          </p:spPr>
          <p:txBody>
            <a:bodyPr spcFirstLastPara="1" wrap="square" lIns="199125" tIns="199125" rIns="199125" bIns="199125" anchor="t" anchorCtr="0">
              <a:noAutofit/>
            </a:bodyPr>
            <a:lstStyle/>
            <a:p>
              <a:pPr marL="0" marR="0" lvl="0" indent="0" algn="l"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Students are Challenged </a:t>
              </a:r>
              <a:endParaRPr dirty="0"/>
            </a:p>
            <a:p>
              <a:pPr marL="228600" marR="0" lvl="1" indent="-228600" algn="l" rtl="0">
                <a:lnSpc>
                  <a:spcPct val="90000"/>
                </a:lnSpc>
                <a:spcBef>
                  <a:spcPts val="98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Academic opportunities</a:t>
              </a:r>
              <a:endParaRPr dirty="0"/>
            </a:p>
            <a:p>
              <a:pPr marL="228600" marR="0" lvl="1" indent="-228600" algn="l" rtl="0">
                <a:lnSpc>
                  <a:spcPct val="90000"/>
                </a:lnSpc>
                <a:spcBef>
                  <a:spcPts val="30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High expectations</a:t>
              </a:r>
              <a:endParaRPr dirty="0"/>
            </a:p>
            <a:p>
              <a:pPr marL="228600" marR="0" lvl="1" indent="-228600" algn="l" rtl="0">
                <a:lnSpc>
                  <a:spcPct val="90000"/>
                </a:lnSpc>
                <a:spcBef>
                  <a:spcPts val="30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Student motivation is encouraged</a:t>
              </a:r>
              <a:endParaRPr dirty="0"/>
            </a:p>
            <a:p>
              <a:pPr marL="228600" marR="0" lvl="1" indent="-228600" algn="l" rtl="0">
                <a:lnSpc>
                  <a:spcPct val="90000"/>
                </a:lnSpc>
                <a:spcBef>
                  <a:spcPts val="30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School both support and is a part of life goals</a:t>
              </a:r>
              <a:endParaRPr dirty="0"/>
            </a:p>
          </p:txBody>
        </p:sp>
        <p:sp>
          <p:nvSpPr>
            <p:cNvPr id="14" name="Google Shape;181;p8">
              <a:extLst>
                <a:ext uri="{FF2B5EF4-FFF2-40B4-BE49-F238E27FC236}">
                  <a16:creationId xmlns:a16="http://schemas.microsoft.com/office/drawing/2014/main" id="{CD36A138-47F0-56EC-07D7-E481048A5158}"/>
                </a:ext>
              </a:extLst>
            </p:cNvPr>
            <p:cNvSpPr/>
            <p:nvPr/>
          </p:nvSpPr>
          <p:spPr>
            <a:xfrm rot="5400000">
              <a:off x="6718374" y="1994358"/>
              <a:ext cx="3175362" cy="5537370"/>
            </a:xfrm>
            <a:prstGeom prst="round1Rect">
              <a:avLst>
                <a:gd name="adj" fmla="val 16667"/>
              </a:avLst>
            </a:prstGeom>
            <a:solidFill>
              <a:srgbClr val="189CD0"/>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2;p8">
              <a:extLst>
                <a:ext uri="{FF2B5EF4-FFF2-40B4-BE49-F238E27FC236}">
                  <a16:creationId xmlns:a16="http://schemas.microsoft.com/office/drawing/2014/main" id="{923B140C-EC50-D9ED-A03F-F3FF339BD859}"/>
                </a:ext>
              </a:extLst>
            </p:cNvPr>
            <p:cNvSpPr txBox="1"/>
            <p:nvPr/>
          </p:nvSpPr>
          <p:spPr>
            <a:xfrm>
              <a:off x="5537368" y="3798860"/>
              <a:ext cx="5537371" cy="2381521"/>
            </a:xfrm>
            <a:prstGeom prst="rect">
              <a:avLst/>
            </a:prstGeom>
            <a:noFill/>
            <a:ln>
              <a:noFill/>
            </a:ln>
          </p:spPr>
          <p:txBody>
            <a:bodyPr spcFirstLastPara="1" wrap="square" lIns="199125" tIns="199125" rIns="199125" bIns="199125" anchor="t" anchorCtr="0">
              <a:noAutofit/>
            </a:bodyPr>
            <a:lstStyle/>
            <a:p>
              <a:pPr marL="0" marR="0" lvl="0" indent="0" algn="l"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Students are Socially Skilled</a:t>
              </a:r>
              <a:endParaRPr dirty="0"/>
            </a:p>
            <a:p>
              <a:pPr marL="228600" marR="0" lvl="1" indent="-228600" algn="l" rtl="0">
                <a:lnSpc>
                  <a:spcPct val="90000"/>
                </a:lnSpc>
                <a:spcBef>
                  <a:spcPts val="98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Competent and sensitive both emotionally and culturally</a:t>
              </a:r>
              <a:endParaRPr dirty="0"/>
            </a:p>
            <a:p>
              <a:pPr marL="228600" marR="0" lvl="1" indent="-228600" algn="l" rtl="0">
                <a:lnSpc>
                  <a:spcPct val="90000"/>
                </a:lnSpc>
                <a:spcBef>
                  <a:spcPts val="30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Contributors to school and community </a:t>
              </a:r>
              <a:endParaRPr dirty="0"/>
            </a:p>
            <a:p>
              <a:pPr marL="228600" marR="0" lvl="1" indent="-228600" algn="l" rtl="0">
                <a:lnSpc>
                  <a:spcPct val="90000"/>
                </a:lnSpc>
                <a:spcBef>
                  <a:spcPts val="30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Responsible</a:t>
              </a:r>
              <a:endParaRPr dirty="0"/>
            </a:p>
            <a:p>
              <a:pPr marL="228600" marR="0" lvl="1" indent="-228600" algn="l" rtl="0">
                <a:lnSpc>
                  <a:spcPct val="90000"/>
                </a:lnSpc>
                <a:spcBef>
                  <a:spcPts val="300"/>
                </a:spcBef>
                <a:spcAft>
                  <a:spcPts val="0"/>
                </a:spcAft>
                <a:buClr>
                  <a:schemeClr val="lt1"/>
                </a:buClr>
                <a:buSzPts val="2000"/>
                <a:buFont typeface="Arial"/>
                <a:buChar char="•"/>
              </a:pPr>
              <a:r>
                <a:rPr lang="en-US" sz="2000" b="0" i="0" u="none" strike="noStrike" cap="none" dirty="0">
                  <a:solidFill>
                    <a:schemeClr val="lt1"/>
                  </a:solidFill>
                  <a:latin typeface="Arial"/>
                  <a:ea typeface="Arial"/>
                  <a:cs typeface="Arial"/>
                  <a:sym typeface="Arial"/>
                </a:rPr>
                <a:t>Cooperative </a:t>
              </a:r>
              <a:endParaRPr dirty="0"/>
            </a:p>
          </p:txBody>
        </p:sp>
        <p:sp>
          <p:nvSpPr>
            <p:cNvPr id="16" name="Google Shape;183;p8">
              <a:extLst>
                <a:ext uri="{FF2B5EF4-FFF2-40B4-BE49-F238E27FC236}">
                  <a16:creationId xmlns:a16="http://schemas.microsoft.com/office/drawing/2014/main" id="{336BC554-6B30-383C-F883-3D6C7D6F2E18}"/>
                </a:ext>
              </a:extLst>
            </p:cNvPr>
            <p:cNvSpPr/>
            <p:nvPr/>
          </p:nvSpPr>
          <p:spPr>
            <a:xfrm>
              <a:off x="4171240" y="2484403"/>
              <a:ext cx="2732260" cy="1381917"/>
            </a:xfrm>
            <a:prstGeom prst="roundRect">
              <a:avLst>
                <a:gd name="adj" fmla="val 16667"/>
              </a:avLst>
            </a:prstGeom>
            <a:solidFill>
              <a:srgbClr val="CBE2F5"/>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4;p8">
              <a:extLst>
                <a:ext uri="{FF2B5EF4-FFF2-40B4-BE49-F238E27FC236}">
                  <a16:creationId xmlns:a16="http://schemas.microsoft.com/office/drawing/2014/main" id="{036C1649-AF01-5C2C-F960-DF75AA9751DC}"/>
                </a:ext>
              </a:extLst>
            </p:cNvPr>
            <p:cNvSpPr txBox="1"/>
            <p:nvPr/>
          </p:nvSpPr>
          <p:spPr>
            <a:xfrm>
              <a:off x="4238700" y="2551863"/>
              <a:ext cx="2597340" cy="124699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Arial"/>
                <a:buNone/>
              </a:pPr>
              <a:r>
                <a:rPr lang="en-US" sz="2400">
                  <a:solidFill>
                    <a:schemeClr val="dk1"/>
                  </a:solidFill>
                  <a:latin typeface="Arial"/>
                  <a:ea typeface="Arial"/>
                  <a:cs typeface="Arial"/>
                  <a:sym typeface="Arial"/>
                </a:rPr>
                <a:t>Safe School Climate</a:t>
              </a:r>
              <a:endParaRPr/>
            </a:p>
          </p:txBody>
        </p:sp>
      </p:grpSp>
    </p:spTree>
    <p:extLst>
      <p:ext uri="{BB962C8B-B14F-4D97-AF65-F5344CB8AC3E}">
        <p14:creationId xmlns:p14="http://schemas.microsoft.com/office/powerpoint/2010/main" val="2249636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Benefits of a Safe Climate?</a:t>
            </a:r>
          </a:p>
        </p:txBody>
      </p:sp>
      <p:sp>
        <p:nvSpPr>
          <p:cNvPr id="3" name="Content Placeholder 2"/>
          <p:cNvSpPr>
            <a:spLocks noGrp="1"/>
          </p:cNvSpPr>
          <p:nvPr>
            <p:ph idx="1"/>
          </p:nvPr>
        </p:nvSpPr>
        <p:spPr/>
        <p:txBody>
          <a:bodyPr/>
          <a:lstStyle/>
          <a:p>
            <a:r>
              <a:rPr lang="en-US" dirty="0"/>
              <a:t>In a safe climate Social Justice Reigns</a:t>
            </a:r>
          </a:p>
          <a:p>
            <a:pPr lvl="1"/>
            <a:r>
              <a:rPr lang="en-US" dirty="0"/>
              <a:t>All students are treated with respect</a:t>
            </a:r>
          </a:p>
          <a:p>
            <a:pPr lvl="1"/>
            <a:r>
              <a:rPr lang="en-US" dirty="0"/>
              <a:t>Differences in background and ethnicity are considered a strength</a:t>
            </a:r>
          </a:p>
          <a:p>
            <a:pPr lvl="1"/>
            <a:r>
              <a:rPr lang="en-US" dirty="0"/>
              <a:t>All voices are heard</a:t>
            </a:r>
          </a:p>
          <a:p>
            <a:pPr lvl="1"/>
            <a:r>
              <a:rPr lang="en-US" dirty="0"/>
              <a:t>All individuals have access to opportunities, privileges, and responsibilities</a:t>
            </a:r>
          </a:p>
          <a:p>
            <a:r>
              <a:rPr lang="en-US" dirty="0"/>
              <a:t>All in the school environment are committed to forming positive relationships</a:t>
            </a:r>
          </a:p>
          <a:p>
            <a:pPr lvl="1"/>
            <a:r>
              <a:rPr lang="en-US" dirty="0"/>
              <a:t>Administrators relate well to parents, teachers, and students </a:t>
            </a:r>
          </a:p>
          <a:p>
            <a:r>
              <a:rPr lang="en-US" dirty="0"/>
              <a:t>All individuals feel connected to the school environment</a:t>
            </a:r>
          </a:p>
          <a:p>
            <a:pPr lvl="1"/>
            <a:endParaRPr lang="en-US" dirty="0"/>
          </a:p>
          <a:p>
            <a:pPr lvl="1"/>
            <a:endParaRPr lang="en-US" dirty="0"/>
          </a:p>
        </p:txBody>
      </p:sp>
      <p:sp>
        <p:nvSpPr>
          <p:cNvPr id="4" name="Rectangle 3">
            <a:extLst>
              <a:ext uri="{FF2B5EF4-FFF2-40B4-BE49-F238E27FC236}">
                <a16:creationId xmlns:a16="http://schemas.microsoft.com/office/drawing/2014/main" id="{1EB27ACB-2D7A-2045-9FEC-CD5F1B3E9195}"/>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743E8C7-2EF3-9141-AFA0-9A4A33BEEBFB}"/>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0F23FD53-B287-B849-8465-0D84104C67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4053116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shaking hands&#10;&#10;Description automatically generated with medium confidence">
            <a:extLst>
              <a:ext uri="{FF2B5EF4-FFF2-40B4-BE49-F238E27FC236}">
                <a16:creationId xmlns:a16="http://schemas.microsoft.com/office/drawing/2014/main" id="{188DCB80-39B8-122E-E016-078B4BB0956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436098" y="0"/>
            <a:ext cx="11319804" cy="6858000"/>
          </a:xfrm>
          <a:prstGeom prst="rect">
            <a:avLst/>
          </a:prstGeom>
        </p:spPr>
      </p:pic>
      <p:sp>
        <p:nvSpPr>
          <p:cNvPr id="2" name="Title 1"/>
          <p:cNvSpPr>
            <a:spLocks noGrp="1"/>
          </p:cNvSpPr>
          <p:nvPr>
            <p:ph type="title"/>
          </p:nvPr>
        </p:nvSpPr>
        <p:spPr/>
        <p:txBody>
          <a:bodyPr/>
          <a:lstStyle/>
          <a:p>
            <a:r>
              <a:rPr lang="en-US" dirty="0"/>
              <a:t>What Does All This Mean?</a:t>
            </a:r>
          </a:p>
        </p:txBody>
      </p:sp>
      <p:sp>
        <p:nvSpPr>
          <p:cNvPr id="3" name="Content Placeholder 2"/>
          <p:cNvSpPr>
            <a:spLocks noGrp="1"/>
          </p:cNvSpPr>
          <p:nvPr>
            <p:ph idx="1"/>
          </p:nvPr>
        </p:nvSpPr>
        <p:spPr/>
        <p:txBody>
          <a:bodyPr/>
          <a:lstStyle/>
          <a:p>
            <a:r>
              <a:rPr lang="en-US" dirty="0"/>
              <a:t>Curriculum, Instruction, and Climate work together to create both a safe and optimal learning environment.</a:t>
            </a:r>
          </a:p>
          <a:p>
            <a:r>
              <a:rPr lang="en-US" dirty="0"/>
              <a:t>This trio creates a space where students feel emotionally, socially, and academically safe.</a:t>
            </a:r>
          </a:p>
          <a:p>
            <a:r>
              <a:rPr lang="en-US" dirty="0"/>
              <a:t>This environment fosters social justice, positive relationships and connections to the school.</a:t>
            </a:r>
          </a:p>
        </p:txBody>
      </p:sp>
      <p:sp>
        <p:nvSpPr>
          <p:cNvPr id="4" name="Rectangle 3">
            <a:extLst>
              <a:ext uri="{FF2B5EF4-FFF2-40B4-BE49-F238E27FC236}">
                <a16:creationId xmlns:a16="http://schemas.microsoft.com/office/drawing/2014/main" id="{7EA0A125-F692-FC4A-98F3-C8FD8E67F7B0}"/>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8193361-B453-A747-A912-3CE06DCD5C7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930D314A-675D-204F-BC1D-6E79FEA79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1082007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Reflective Questions</a:t>
            </a:r>
          </a:p>
        </p:txBody>
      </p:sp>
      <p:sp>
        <p:nvSpPr>
          <p:cNvPr id="3" name="Content Placeholder 2"/>
          <p:cNvSpPr>
            <a:spLocks noGrp="1"/>
          </p:cNvSpPr>
          <p:nvPr>
            <p:ph idx="1"/>
          </p:nvPr>
        </p:nvSpPr>
        <p:spPr/>
        <p:txBody>
          <a:bodyPr/>
          <a:lstStyle/>
          <a:p>
            <a:pPr algn="l"/>
            <a:r>
              <a:rPr lang="en-US" b="0" i="0" dirty="0">
                <a:solidFill>
                  <a:srgbClr val="000000"/>
                </a:solidFill>
                <a:effectLst/>
                <a:latin typeface="Times New Roman" panose="02020603050405020304" pitchFamily="18" charset="0"/>
              </a:rPr>
              <a:t>What did you learn today about academics and climate?</a:t>
            </a:r>
          </a:p>
          <a:p>
            <a:pPr algn="l"/>
            <a:r>
              <a:rPr lang="en-US" b="0" i="0" dirty="0">
                <a:solidFill>
                  <a:srgbClr val="000000"/>
                </a:solidFill>
                <a:effectLst/>
                <a:latin typeface="Times New Roman" panose="02020603050405020304" pitchFamily="18" charset="0"/>
              </a:rPr>
              <a:t>What is already working? What makes it work?</a:t>
            </a:r>
          </a:p>
          <a:p>
            <a:pPr algn="l"/>
            <a:r>
              <a:rPr lang="en-US" b="0" i="0" dirty="0">
                <a:solidFill>
                  <a:srgbClr val="000000"/>
                </a:solidFill>
                <a:effectLst/>
                <a:latin typeface="Times New Roman" panose="02020603050405020304" pitchFamily="18" charset="0"/>
              </a:rPr>
              <a:t>What challenges might you face as you implement academic and climate changes with faculty and staff members?</a:t>
            </a:r>
          </a:p>
          <a:p>
            <a:pPr algn="l"/>
            <a:r>
              <a:rPr lang="en-US" b="0" i="0" dirty="0">
                <a:solidFill>
                  <a:srgbClr val="000000"/>
                </a:solidFill>
                <a:effectLst/>
                <a:latin typeface="Times New Roman" panose="02020603050405020304" pitchFamily="18" charset="0"/>
              </a:rPr>
              <a:t>What might you need to prevent or overcome those challenges?</a:t>
            </a:r>
          </a:p>
          <a:p>
            <a:pPr algn="l"/>
            <a:r>
              <a:rPr lang="en-US" b="0" i="0" dirty="0">
                <a:solidFill>
                  <a:srgbClr val="000000"/>
                </a:solidFill>
                <a:effectLst/>
                <a:latin typeface="Times New Roman" panose="02020603050405020304" pitchFamily="18" charset="0"/>
              </a:rPr>
              <a:t>What agreements might need to be in place to provide safe/brave spaces for more challenging conversations?</a:t>
            </a:r>
          </a:p>
          <a:p>
            <a:pPr algn="l"/>
            <a:r>
              <a:rPr lang="en-US" b="0" i="0" dirty="0">
                <a:solidFill>
                  <a:srgbClr val="000000"/>
                </a:solidFill>
                <a:effectLst/>
                <a:latin typeface="Times New Roman" panose="02020603050405020304" pitchFamily="18" charset="0"/>
              </a:rPr>
              <a:t>So What? Now What?</a:t>
            </a:r>
          </a:p>
          <a:p>
            <a:endParaRPr lang="en-US" dirty="0"/>
          </a:p>
        </p:txBody>
      </p:sp>
      <p:sp>
        <p:nvSpPr>
          <p:cNvPr id="4" name="Rectangle 3">
            <a:extLst>
              <a:ext uri="{FF2B5EF4-FFF2-40B4-BE49-F238E27FC236}">
                <a16:creationId xmlns:a16="http://schemas.microsoft.com/office/drawing/2014/main" id="{7EA0A125-F692-FC4A-98F3-C8FD8E67F7B0}"/>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8193361-B453-A747-A912-3CE06DCD5C7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930D314A-675D-204F-BC1D-6E79FEA79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7862E72C-F4A8-3CED-39D6-C14E221E8F8C}"/>
              </a:ext>
            </a:extLst>
          </p:cNvPr>
          <p:cNvPicPr>
            <a:picLocks noChangeAspect="1"/>
          </p:cNvPicPr>
          <p:nvPr/>
        </p:nvPicPr>
        <p:blipFill>
          <a:blip r:embed="rId4"/>
          <a:stretch>
            <a:fillRect/>
          </a:stretch>
        </p:blipFill>
        <p:spPr>
          <a:xfrm>
            <a:off x="5739780" y="314945"/>
            <a:ext cx="1270000" cy="1270000"/>
          </a:xfrm>
          <a:prstGeom prst="rect">
            <a:avLst/>
          </a:prstGeom>
        </p:spPr>
      </p:pic>
    </p:spTree>
    <p:extLst>
      <p:ext uri="{BB962C8B-B14F-4D97-AF65-F5344CB8AC3E}">
        <p14:creationId xmlns:p14="http://schemas.microsoft.com/office/powerpoint/2010/main" val="720415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1448</TotalTime>
  <Words>1284</Words>
  <Application>Microsoft Macintosh PowerPoint</Application>
  <PresentationFormat>Widescreen</PresentationFormat>
  <Paragraphs>119</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Office Theme</vt:lpstr>
      <vt:lpstr>How Does School Climate Affect Academics?</vt:lpstr>
      <vt:lpstr>What is An Optimal Learning Environment?</vt:lpstr>
      <vt:lpstr>What are the Essential Components?</vt:lpstr>
      <vt:lpstr>How Do Curriculum, Instruction, and Climate Work Together for Learning?</vt:lpstr>
      <vt:lpstr>Where Does Climate Fit?</vt:lpstr>
      <vt:lpstr>What are the components of A School Climate That Supports Learning? </vt:lpstr>
      <vt:lpstr>What are the Ways Students Feel Safe?</vt:lpstr>
      <vt:lpstr>PowerPoint Presentation</vt:lpstr>
      <vt:lpstr>What Are The Benefits of a Safe Climate?</vt:lpstr>
      <vt:lpstr>What Does All This Mean?</vt:lpstr>
      <vt:lpstr>Reflective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Bosworth, Laura K - (boswortk)</dc:creator>
  <cp:lastModifiedBy>Randall, Austin - (austinrandall)</cp:lastModifiedBy>
  <cp:revision>13</cp:revision>
  <dcterms:created xsi:type="dcterms:W3CDTF">2023-01-18T21:46:47Z</dcterms:created>
  <dcterms:modified xsi:type="dcterms:W3CDTF">2023-01-31T21:18:36Z</dcterms:modified>
</cp:coreProperties>
</file>