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handoutMasterIdLst>
    <p:handoutMasterId r:id="rId52"/>
  </p:handoutMasterIdLst>
  <p:sldIdLst>
    <p:sldId id="324" r:id="rId2"/>
    <p:sldId id="295" r:id="rId3"/>
    <p:sldId id="336" r:id="rId4"/>
    <p:sldId id="329" r:id="rId5"/>
    <p:sldId id="330" r:id="rId6"/>
    <p:sldId id="331" r:id="rId7"/>
    <p:sldId id="332" r:id="rId8"/>
    <p:sldId id="277" r:id="rId9"/>
    <p:sldId id="278" r:id="rId10"/>
    <p:sldId id="321" r:id="rId11"/>
    <p:sldId id="279" r:id="rId12"/>
    <p:sldId id="320" r:id="rId13"/>
    <p:sldId id="298" r:id="rId14"/>
    <p:sldId id="325" r:id="rId15"/>
    <p:sldId id="334" r:id="rId16"/>
    <p:sldId id="335" r:id="rId17"/>
    <p:sldId id="299" r:id="rId18"/>
    <p:sldId id="300" r:id="rId19"/>
    <p:sldId id="301" r:id="rId20"/>
    <p:sldId id="322" r:id="rId21"/>
    <p:sldId id="319" r:id="rId22"/>
    <p:sldId id="323" r:id="rId23"/>
    <p:sldId id="302" r:id="rId24"/>
    <p:sldId id="333" r:id="rId25"/>
    <p:sldId id="303" r:id="rId26"/>
    <p:sldId id="304" r:id="rId27"/>
    <p:sldId id="305" r:id="rId28"/>
    <p:sldId id="306" r:id="rId29"/>
    <p:sldId id="307" r:id="rId30"/>
    <p:sldId id="308" r:id="rId31"/>
    <p:sldId id="309" r:id="rId32"/>
    <p:sldId id="310" r:id="rId33"/>
    <p:sldId id="311" r:id="rId34"/>
    <p:sldId id="337" r:id="rId35"/>
    <p:sldId id="312" r:id="rId36"/>
    <p:sldId id="313" r:id="rId37"/>
    <p:sldId id="338" r:id="rId38"/>
    <p:sldId id="339" r:id="rId39"/>
    <p:sldId id="340" r:id="rId40"/>
    <p:sldId id="314" r:id="rId41"/>
    <p:sldId id="315" r:id="rId42"/>
    <p:sldId id="316" r:id="rId43"/>
    <p:sldId id="346" r:id="rId44"/>
    <p:sldId id="341" r:id="rId45"/>
    <p:sldId id="345" r:id="rId46"/>
    <p:sldId id="342" r:id="rId47"/>
    <p:sldId id="343" r:id="rId48"/>
    <p:sldId id="326" r:id="rId49"/>
    <p:sldId id="344" r:id="rId50"/>
  </p:sldIdLst>
  <p:sldSz cx="9144000" cy="6858000" type="screen4x3"/>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93" autoAdjust="0"/>
    <p:restoredTop sz="82368" autoAdjust="0"/>
  </p:normalViewPr>
  <p:slideViewPr>
    <p:cSldViewPr snapToGrid="0">
      <p:cViewPr varScale="1">
        <p:scale>
          <a:sx n="82" d="100"/>
          <a:sy n="82" d="100"/>
        </p:scale>
        <p:origin x="2520" y="96"/>
      </p:cViewPr>
      <p:guideLst>
        <p:guide orient="horz" pos="2160"/>
        <p:guide pos="2880"/>
      </p:guideLst>
    </p:cSldViewPr>
  </p:slideViewPr>
  <p:notesTextViewPr>
    <p:cViewPr>
      <p:scale>
        <a:sx n="1" d="1"/>
        <a:sy n="1" d="1"/>
      </p:scale>
      <p:origin x="0" y="0"/>
    </p:cViewPr>
  </p:notesTextViewPr>
  <p:sorterViewPr>
    <p:cViewPr>
      <p:scale>
        <a:sx n="100" d="100"/>
        <a:sy n="100" d="100"/>
      </p:scale>
      <p:origin x="0" y="-2266"/>
    </p:cViewPr>
  </p:sorterViewPr>
  <p:notesViewPr>
    <p:cSldViewPr snapToGrid="0">
      <p:cViewPr varScale="1">
        <p:scale>
          <a:sx n="58" d="100"/>
          <a:sy n="58" d="100"/>
        </p:scale>
        <p:origin x="1781"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B700D4-F532-4930-8568-861DE96A5862}" type="doc">
      <dgm:prSet loTypeId="urn:microsoft.com/office/officeart/2005/8/layout/hProcess9" loCatId="process" qsTypeId="urn:microsoft.com/office/officeart/2005/8/quickstyle/simple1" qsCatId="simple" csTypeId="urn:microsoft.com/office/officeart/2005/8/colors/accent1_2" csCatId="accent1" phldr="1"/>
      <dgm:spPr/>
    </dgm:pt>
    <dgm:pt modelId="{42DA0B4A-EC61-40D6-A591-37D0FF2190D0}">
      <dgm:prSet phldrT="[Text]"/>
      <dgm:spPr>
        <a:solidFill>
          <a:srgbClr val="FFFF66"/>
        </a:solidFill>
      </dgm:spPr>
      <dgm:t>
        <a:bodyPr/>
        <a:lstStyle/>
        <a:p>
          <a:r>
            <a:rPr lang="en-US" b="1" dirty="0" smtClean="0">
              <a:solidFill>
                <a:srgbClr val="0070C0"/>
              </a:solidFill>
            </a:rPr>
            <a:t>School climate</a:t>
          </a:r>
          <a:endParaRPr lang="en-US" b="1" dirty="0">
            <a:solidFill>
              <a:srgbClr val="0070C0"/>
            </a:solidFill>
          </a:endParaRPr>
        </a:p>
      </dgm:t>
    </dgm:pt>
    <dgm:pt modelId="{796EAED8-219A-4E0D-9529-6958816D5BEC}" type="parTrans" cxnId="{D125CA5A-DF87-4C80-8F31-05B4AABDF032}">
      <dgm:prSet/>
      <dgm:spPr/>
      <dgm:t>
        <a:bodyPr/>
        <a:lstStyle/>
        <a:p>
          <a:endParaRPr lang="en-US"/>
        </a:p>
      </dgm:t>
    </dgm:pt>
    <dgm:pt modelId="{A6D5EC25-0AC2-4101-8313-878FFF4F51DA}" type="sibTrans" cxnId="{D125CA5A-DF87-4C80-8F31-05B4AABDF032}">
      <dgm:prSet/>
      <dgm:spPr/>
      <dgm:t>
        <a:bodyPr/>
        <a:lstStyle/>
        <a:p>
          <a:endParaRPr lang="en-US"/>
        </a:p>
      </dgm:t>
    </dgm:pt>
    <dgm:pt modelId="{2F2A532F-0997-40F5-AC97-A37DA9EE625B}">
      <dgm:prSet phldrT="[Text]"/>
      <dgm:spPr>
        <a:solidFill>
          <a:srgbClr val="00B0F0"/>
        </a:solidFill>
      </dgm:spPr>
      <dgm:t>
        <a:bodyPr/>
        <a:lstStyle/>
        <a:p>
          <a:r>
            <a:rPr lang="en-US" b="1" dirty="0" smtClean="0">
              <a:solidFill>
                <a:schemeClr val="bg1"/>
              </a:solidFill>
            </a:rPr>
            <a:t>Student Connectedness</a:t>
          </a:r>
          <a:endParaRPr lang="en-US" b="1" dirty="0">
            <a:solidFill>
              <a:schemeClr val="bg1"/>
            </a:solidFill>
          </a:endParaRPr>
        </a:p>
      </dgm:t>
    </dgm:pt>
    <dgm:pt modelId="{1C62C693-0B13-45F0-A6CD-771F9F9B9A8F}" type="parTrans" cxnId="{6745B90D-F76C-49F5-B3C9-2513EFB6AD91}">
      <dgm:prSet/>
      <dgm:spPr/>
      <dgm:t>
        <a:bodyPr/>
        <a:lstStyle/>
        <a:p>
          <a:endParaRPr lang="en-US"/>
        </a:p>
      </dgm:t>
    </dgm:pt>
    <dgm:pt modelId="{49FCE7FE-B659-4E48-99E3-C56F312B827B}" type="sibTrans" cxnId="{6745B90D-F76C-49F5-B3C9-2513EFB6AD91}">
      <dgm:prSet/>
      <dgm:spPr/>
      <dgm:t>
        <a:bodyPr/>
        <a:lstStyle/>
        <a:p>
          <a:endParaRPr lang="en-US"/>
        </a:p>
      </dgm:t>
    </dgm:pt>
    <dgm:pt modelId="{BAB287F3-D6B4-4A50-A531-68140F75080F}">
      <dgm:prSet phldrT="[Text]"/>
      <dgm:spPr>
        <a:solidFill>
          <a:srgbClr val="92D050"/>
        </a:solidFill>
        <a:scene3d>
          <a:camera prst="orthographicFront">
            <a:rot lat="0" lon="21299999" rev="0"/>
          </a:camera>
          <a:lightRig rig="threePt" dir="t"/>
        </a:scene3d>
      </dgm:spPr>
      <dgm:t>
        <a:bodyPr/>
        <a:lstStyle/>
        <a:p>
          <a:r>
            <a:rPr lang="en-US" b="1" dirty="0" smtClean="0">
              <a:solidFill>
                <a:srgbClr val="7030A0"/>
              </a:solidFill>
            </a:rPr>
            <a:t>Outcomes</a:t>
          </a:r>
          <a:endParaRPr lang="en-US" b="1" dirty="0">
            <a:solidFill>
              <a:srgbClr val="7030A0"/>
            </a:solidFill>
          </a:endParaRPr>
        </a:p>
      </dgm:t>
    </dgm:pt>
    <dgm:pt modelId="{7217E4C9-3B95-4362-A0C7-AA714B41C84C}" type="parTrans" cxnId="{3F1C5281-36D0-4C1C-9F3A-B5E1A4CEAC8E}">
      <dgm:prSet/>
      <dgm:spPr/>
      <dgm:t>
        <a:bodyPr/>
        <a:lstStyle/>
        <a:p>
          <a:endParaRPr lang="en-US"/>
        </a:p>
      </dgm:t>
    </dgm:pt>
    <dgm:pt modelId="{47568645-6D87-4F96-B4B7-AD95E6F2D6FC}" type="sibTrans" cxnId="{3F1C5281-36D0-4C1C-9F3A-B5E1A4CEAC8E}">
      <dgm:prSet/>
      <dgm:spPr/>
      <dgm:t>
        <a:bodyPr/>
        <a:lstStyle/>
        <a:p>
          <a:endParaRPr lang="en-US"/>
        </a:p>
      </dgm:t>
    </dgm:pt>
    <dgm:pt modelId="{75BA5263-4DB0-4CF0-8199-B288C6511E75}" type="pres">
      <dgm:prSet presAssocID="{86B700D4-F532-4930-8568-861DE96A5862}" presName="CompostProcess" presStyleCnt="0">
        <dgm:presLayoutVars>
          <dgm:dir/>
          <dgm:resizeHandles val="exact"/>
        </dgm:presLayoutVars>
      </dgm:prSet>
      <dgm:spPr/>
    </dgm:pt>
    <dgm:pt modelId="{9054BE46-9B36-4C4F-A6AE-A012546F2481}" type="pres">
      <dgm:prSet presAssocID="{86B700D4-F532-4930-8568-861DE96A5862}" presName="arrow" presStyleLbl="bgShp" presStyleIdx="0" presStyleCnt="1"/>
      <dgm:spPr/>
    </dgm:pt>
    <dgm:pt modelId="{AFFB22BF-B679-43E9-A052-AB792F8F612F}" type="pres">
      <dgm:prSet presAssocID="{86B700D4-F532-4930-8568-861DE96A5862}" presName="linearProcess" presStyleCnt="0"/>
      <dgm:spPr/>
    </dgm:pt>
    <dgm:pt modelId="{D52AE048-7034-4C6A-B35F-1C761CD1576F}" type="pres">
      <dgm:prSet presAssocID="{42DA0B4A-EC61-40D6-A591-37D0FF2190D0}" presName="textNode" presStyleLbl="node1" presStyleIdx="0" presStyleCnt="3" custScaleX="78176" custScaleY="90909">
        <dgm:presLayoutVars>
          <dgm:bulletEnabled val="1"/>
        </dgm:presLayoutVars>
      </dgm:prSet>
      <dgm:spPr/>
      <dgm:t>
        <a:bodyPr/>
        <a:lstStyle/>
        <a:p>
          <a:endParaRPr lang="en-US"/>
        </a:p>
      </dgm:t>
    </dgm:pt>
    <dgm:pt modelId="{F98DFF9B-0D4B-4C9D-9D40-4704D122C24A}" type="pres">
      <dgm:prSet presAssocID="{A6D5EC25-0AC2-4101-8313-878FFF4F51DA}" presName="sibTrans" presStyleCnt="0"/>
      <dgm:spPr/>
    </dgm:pt>
    <dgm:pt modelId="{7CB98D5F-8FE7-48A4-A422-09708815F796}" type="pres">
      <dgm:prSet presAssocID="{2F2A532F-0997-40F5-AC97-A37DA9EE625B}" presName="textNode" presStyleLbl="node1" presStyleIdx="1" presStyleCnt="3" custScaleX="80484" custScaleY="90909">
        <dgm:presLayoutVars>
          <dgm:bulletEnabled val="1"/>
        </dgm:presLayoutVars>
      </dgm:prSet>
      <dgm:spPr/>
      <dgm:t>
        <a:bodyPr/>
        <a:lstStyle/>
        <a:p>
          <a:endParaRPr lang="en-US"/>
        </a:p>
      </dgm:t>
    </dgm:pt>
    <dgm:pt modelId="{1F9A8777-5D30-4617-982F-C8B0D921B9C4}" type="pres">
      <dgm:prSet presAssocID="{49FCE7FE-B659-4E48-99E3-C56F312B827B}" presName="sibTrans" presStyleCnt="0"/>
      <dgm:spPr/>
    </dgm:pt>
    <dgm:pt modelId="{9E93A608-407C-48D4-A47B-EACB800B01BF}" type="pres">
      <dgm:prSet presAssocID="{BAB287F3-D6B4-4A50-A531-68140F75080F}" presName="textNode" presStyleLbl="node1" presStyleIdx="2" presStyleCnt="3" custScaleX="78830" custScaleY="98485">
        <dgm:presLayoutVars>
          <dgm:bulletEnabled val="1"/>
        </dgm:presLayoutVars>
      </dgm:prSet>
      <dgm:spPr/>
      <dgm:t>
        <a:bodyPr/>
        <a:lstStyle/>
        <a:p>
          <a:endParaRPr lang="en-US"/>
        </a:p>
      </dgm:t>
    </dgm:pt>
  </dgm:ptLst>
  <dgm:cxnLst>
    <dgm:cxn modelId="{6745B90D-F76C-49F5-B3C9-2513EFB6AD91}" srcId="{86B700D4-F532-4930-8568-861DE96A5862}" destId="{2F2A532F-0997-40F5-AC97-A37DA9EE625B}" srcOrd="1" destOrd="0" parTransId="{1C62C693-0B13-45F0-A6CD-771F9F9B9A8F}" sibTransId="{49FCE7FE-B659-4E48-99E3-C56F312B827B}"/>
    <dgm:cxn modelId="{E424AC4A-1744-4A0F-9D58-CD58FFE62B3C}" type="presOf" srcId="{42DA0B4A-EC61-40D6-A591-37D0FF2190D0}" destId="{D52AE048-7034-4C6A-B35F-1C761CD1576F}" srcOrd="0" destOrd="0" presId="urn:microsoft.com/office/officeart/2005/8/layout/hProcess9"/>
    <dgm:cxn modelId="{F9B97BD3-F6A9-4444-827B-CA1AEF157F11}" type="presOf" srcId="{BAB287F3-D6B4-4A50-A531-68140F75080F}" destId="{9E93A608-407C-48D4-A47B-EACB800B01BF}" srcOrd="0" destOrd="0" presId="urn:microsoft.com/office/officeart/2005/8/layout/hProcess9"/>
    <dgm:cxn modelId="{D125CA5A-DF87-4C80-8F31-05B4AABDF032}" srcId="{86B700D4-F532-4930-8568-861DE96A5862}" destId="{42DA0B4A-EC61-40D6-A591-37D0FF2190D0}" srcOrd="0" destOrd="0" parTransId="{796EAED8-219A-4E0D-9529-6958816D5BEC}" sibTransId="{A6D5EC25-0AC2-4101-8313-878FFF4F51DA}"/>
    <dgm:cxn modelId="{269C5F5C-4BF6-4027-8F5C-4D72FA3D199B}" type="presOf" srcId="{86B700D4-F532-4930-8568-861DE96A5862}" destId="{75BA5263-4DB0-4CF0-8199-B288C6511E75}" srcOrd="0" destOrd="0" presId="urn:microsoft.com/office/officeart/2005/8/layout/hProcess9"/>
    <dgm:cxn modelId="{3026E60C-8677-48BA-8565-4D61E8FC7ADB}" type="presOf" srcId="{2F2A532F-0997-40F5-AC97-A37DA9EE625B}" destId="{7CB98D5F-8FE7-48A4-A422-09708815F796}" srcOrd="0" destOrd="0" presId="urn:microsoft.com/office/officeart/2005/8/layout/hProcess9"/>
    <dgm:cxn modelId="{3F1C5281-36D0-4C1C-9F3A-B5E1A4CEAC8E}" srcId="{86B700D4-F532-4930-8568-861DE96A5862}" destId="{BAB287F3-D6B4-4A50-A531-68140F75080F}" srcOrd="2" destOrd="0" parTransId="{7217E4C9-3B95-4362-A0C7-AA714B41C84C}" sibTransId="{47568645-6D87-4F96-B4B7-AD95E6F2D6FC}"/>
    <dgm:cxn modelId="{F3FCD28B-3127-4E17-A72D-ECF36162EC3B}" type="presParOf" srcId="{75BA5263-4DB0-4CF0-8199-B288C6511E75}" destId="{9054BE46-9B36-4C4F-A6AE-A012546F2481}" srcOrd="0" destOrd="0" presId="urn:microsoft.com/office/officeart/2005/8/layout/hProcess9"/>
    <dgm:cxn modelId="{60F9C7E3-9E62-4597-852F-57230A13010C}" type="presParOf" srcId="{75BA5263-4DB0-4CF0-8199-B288C6511E75}" destId="{AFFB22BF-B679-43E9-A052-AB792F8F612F}" srcOrd="1" destOrd="0" presId="urn:microsoft.com/office/officeart/2005/8/layout/hProcess9"/>
    <dgm:cxn modelId="{9713D60B-EB5B-422F-B18F-AFB48680DFC9}" type="presParOf" srcId="{AFFB22BF-B679-43E9-A052-AB792F8F612F}" destId="{D52AE048-7034-4C6A-B35F-1C761CD1576F}" srcOrd="0" destOrd="0" presId="urn:microsoft.com/office/officeart/2005/8/layout/hProcess9"/>
    <dgm:cxn modelId="{EEE2798A-FA29-46C0-B371-BF8A8E70C272}" type="presParOf" srcId="{AFFB22BF-B679-43E9-A052-AB792F8F612F}" destId="{F98DFF9B-0D4B-4C9D-9D40-4704D122C24A}" srcOrd="1" destOrd="0" presId="urn:microsoft.com/office/officeart/2005/8/layout/hProcess9"/>
    <dgm:cxn modelId="{0E5B65C0-A0C5-4D4B-BF2B-1C322CBEDC96}" type="presParOf" srcId="{AFFB22BF-B679-43E9-A052-AB792F8F612F}" destId="{7CB98D5F-8FE7-48A4-A422-09708815F796}" srcOrd="2" destOrd="0" presId="urn:microsoft.com/office/officeart/2005/8/layout/hProcess9"/>
    <dgm:cxn modelId="{057EAC2E-8D33-4EEE-8CEC-027124ACD75D}" type="presParOf" srcId="{AFFB22BF-B679-43E9-A052-AB792F8F612F}" destId="{1F9A8777-5D30-4617-982F-C8B0D921B9C4}" srcOrd="3" destOrd="0" presId="urn:microsoft.com/office/officeart/2005/8/layout/hProcess9"/>
    <dgm:cxn modelId="{9338E37C-120C-48D3-B093-96042B5B969D}" type="presParOf" srcId="{AFFB22BF-B679-43E9-A052-AB792F8F612F}" destId="{9E93A608-407C-48D4-A47B-EACB800B01BF}"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DDDD7F-7C46-1A4F-973D-C8E747856BD2}" type="doc">
      <dgm:prSet loTypeId="urn:microsoft.com/office/officeart/2005/8/layout/cycle1" loCatId="" qsTypeId="urn:microsoft.com/office/officeart/2005/8/quickstyle/simple1" qsCatId="simple" csTypeId="urn:microsoft.com/office/officeart/2005/8/colors/accent3_4" csCatId="accent3" phldr="1"/>
      <dgm:spPr/>
      <dgm:t>
        <a:bodyPr/>
        <a:lstStyle/>
        <a:p>
          <a:endParaRPr lang="en-US"/>
        </a:p>
      </dgm:t>
    </dgm:pt>
    <dgm:pt modelId="{41E7B05D-23DD-DF42-A8FC-554D52DF09BB}">
      <dgm:prSet custT="1"/>
      <dgm:spPr/>
      <dgm:t>
        <a:bodyPr/>
        <a:lstStyle/>
        <a:p>
          <a:r>
            <a:rPr lang="en-US" sz="2500" dirty="0"/>
            <a:t>Safe</a:t>
          </a:r>
        </a:p>
      </dgm:t>
    </dgm:pt>
    <dgm:pt modelId="{D9D4CB6F-D9B3-1448-9FD0-603FA3B57027}" type="parTrans" cxnId="{28BCE90C-DB4D-D74A-B1BA-262FA2433375}">
      <dgm:prSet/>
      <dgm:spPr/>
      <dgm:t>
        <a:bodyPr/>
        <a:lstStyle/>
        <a:p>
          <a:endParaRPr lang="en-US"/>
        </a:p>
      </dgm:t>
    </dgm:pt>
    <dgm:pt modelId="{E41F9BFC-5E30-4C49-BEBE-3557A9250108}" type="sibTrans" cxnId="{28BCE90C-DB4D-D74A-B1BA-262FA2433375}">
      <dgm:prSet/>
      <dgm:spPr/>
      <dgm:t>
        <a:bodyPr/>
        <a:lstStyle/>
        <a:p>
          <a:endParaRPr lang="en-US"/>
        </a:p>
      </dgm:t>
    </dgm:pt>
    <dgm:pt modelId="{756424E8-2489-1A4B-A62E-D75DFD6312DD}">
      <dgm:prSet custT="1"/>
      <dgm:spPr/>
      <dgm:t>
        <a:bodyPr/>
        <a:lstStyle/>
        <a:p>
          <a:r>
            <a:rPr lang="en-US" sz="2500" dirty="0"/>
            <a:t>Connected</a:t>
          </a:r>
        </a:p>
      </dgm:t>
    </dgm:pt>
    <dgm:pt modelId="{7C22F3B5-7C70-A944-8700-F40D1A932092}" type="parTrans" cxnId="{7C5D49B0-F090-CD4D-8CF1-5F19342DF74A}">
      <dgm:prSet/>
      <dgm:spPr/>
      <dgm:t>
        <a:bodyPr/>
        <a:lstStyle/>
        <a:p>
          <a:endParaRPr lang="en-US"/>
        </a:p>
      </dgm:t>
    </dgm:pt>
    <dgm:pt modelId="{367A8DBC-BB98-0045-8ADA-D6DD727217FF}" type="sibTrans" cxnId="{7C5D49B0-F090-CD4D-8CF1-5F19342DF74A}">
      <dgm:prSet/>
      <dgm:spPr>
        <a:solidFill>
          <a:srgbClr val="5489B9"/>
        </a:solidFill>
      </dgm:spPr>
      <dgm:t>
        <a:bodyPr/>
        <a:lstStyle/>
        <a:p>
          <a:endParaRPr lang="en-US"/>
        </a:p>
      </dgm:t>
    </dgm:pt>
    <dgm:pt modelId="{93CA2138-1F5D-C241-B062-CE46664CA455}" type="pres">
      <dgm:prSet presAssocID="{6BDDDD7F-7C46-1A4F-973D-C8E747856BD2}" presName="cycle" presStyleCnt="0">
        <dgm:presLayoutVars>
          <dgm:dir/>
          <dgm:resizeHandles val="exact"/>
        </dgm:presLayoutVars>
      </dgm:prSet>
      <dgm:spPr/>
      <dgm:t>
        <a:bodyPr/>
        <a:lstStyle/>
        <a:p>
          <a:endParaRPr lang="en-US"/>
        </a:p>
      </dgm:t>
    </dgm:pt>
    <dgm:pt modelId="{ED42B3FB-5056-3E46-8557-D0844D93214D}" type="pres">
      <dgm:prSet presAssocID="{41E7B05D-23DD-DF42-A8FC-554D52DF09BB}" presName="dummy" presStyleCnt="0"/>
      <dgm:spPr/>
    </dgm:pt>
    <dgm:pt modelId="{A5374699-A627-1641-8135-2CF48B74F8F5}" type="pres">
      <dgm:prSet presAssocID="{41E7B05D-23DD-DF42-A8FC-554D52DF09BB}" presName="node" presStyleLbl="revTx" presStyleIdx="0" presStyleCnt="2">
        <dgm:presLayoutVars>
          <dgm:bulletEnabled val="1"/>
        </dgm:presLayoutVars>
      </dgm:prSet>
      <dgm:spPr/>
      <dgm:t>
        <a:bodyPr/>
        <a:lstStyle/>
        <a:p>
          <a:endParaRPr lang="en-US"/>
        </a:p>
      </dgm:t>
    </dgm:pt>
    <dgm:pt modelId="{0959A6C8-DBC0-4242-A227-A062951FE74A}" type="pres">
      <dgm:prSet presAssocID="{E41F9BFC-5E30-4C49-BEBE-3557A9250108}" presName="sibTrans" presStyleLbl="node1" presStyleIdx="0" presStyleCnt="2"/>
      <dgm:spPr/>
      <dgm:t>
        <a:bodyPr/>
        <a:lstStyle/>
        <a:p>
          <a:endParaRPr lang="en-US"/>
        </a:p>
      </dgm:t>
    </dgm:pt>
    <dgm:pt modelId="{CC3E7A44-5CE9-224C-82AA-92A8A7B2DDE9}" type="pres">
      <dgm:prSet presAssocID="{756424E8-2489-1A4B-A62E-D75DFD6312DD}" presName="dummy" presStyleCnt="0"/>
      <dgm:spPr/>
    </dgm:pt>
    <dgm:pt modelId="{BA2A7A86-32CB-9C43-A70B-AC70C24B8C3D}" type="pres">
      <dgm:prSet presAssocID="{756424E8-2489-1A4B-A62E-D75DFD6312DD}" presName="node" presStyleLbl="revTx" presStyleIdx="1" presStyleCnt="2" custScaleX="129133" custScaleY="65102">
        <dgm:presLayoutVars>
          <dgm:bulletEnabled val="1"/>
        </dgm:presLayoutVars>
      </dgm:prSet>
      <dgm:spPr/>
      <dgm:t>
        <a:bodyPr/>
        <a:lstStyle/>
        <a:p>
          <a:endParaRPr lang="en-US"/>
        </a:p>
      </dgm:t>
    </dgm:pt>
    <dgm:pt modelId="{CE2982F0-2A2A-7A4F-96F2-608CE1EA2B2B}" type="pres">
      <dgm:prSet presAssocID="{367A8DBC-BB98-0045-8ADA-D6DD727217FF}" presName="sibTrans" presStyleLbl="node1" presStyleIdx="1" presStyleCnt="2" custLinFactNeighborX="-54" custLinFactNeighborY="-128"/>
      <dgm:spPr/>
      <dgm:t>
        <a:bodyPr/>
        <a:lstStyle/>
        <a:p>
          <a:endParaRPr lang="en-US"/>
        </a:p>
      </dgm:t>
    </dgm:pt>
  </dgm:ptLst>
  <dgm:cxnLst>
    <dgm:cxn modelId="{14760E00-EFC4-BC43-B3D8-DFE431A72450}" type="presOf" srcId="{6BDDDD7F-7C46-1A4F-973D-C8E747856BD2}" destId="{93CA2138-1F5D-C241-B062-CE46664CA455}" srcOrd="0" destOrd="0" presId="urn:microsoft.com/office/officeart/2005/8/layout/cycle1"/>
    <dgm:cxn modelId="{7C5D49B0-F090-CD4D-8CF1-5F19342DF74A}" srcId="{6BDDDD7F-7C46-1A4F-973D-C8E747856BD2}" destId="{756424E8-2489-1A4B-A62E-D75DFD6312DD}" srcOrd="1" destOrd="0" parTransId="{7C22F3B5-7C70-A944-8700-F40D1A932092}" sibTransId="{367A8DBC-BB98-0045-8ADA-D6DD727217FF}"/>
    <dgm:cxn modelId="{CDFA67B2-E2B9-5949-86D8-21C95D9188A7}" type="presOf" srcId="{E41F9BFC-5E30-4C49-BEBE-3557A9250108}" destId="{0959A6C8-DBC0-4242-A227-A062951FE74A}" srcOrd="0" destOrd="0" presId="urn:microsoft.com/office/officeart/2005/8/layout/cycle1"/>
    <dgm:cxn modelId="{A53C8A4F-BF10-7A4A-8EDC-B4B8872D0DB6}" type="presOf" srcId="{41E7B05D-23DD-DF42-A8FC-554D52DF09BB}" destId="{A5374699-A627-1641-8135-2CF48B74F8F5}" srcOrd="0" destOrd="0" presId="urn:microsoft.com/office/officeart/2005/8/layout/cycle1"/>
    <dgm:cxn modelId="{F0344540-32B0-C74E-BC7C-4E4770D74737}" type="presOf" srcId="{756424E8-2489-1A4B-A62E-D75DFD6312DD}" destId="{BA2A7A86-32CB-9C43-A70B-AC70C24B8C3D}" srcOrd="0" destOrd="0" presId="urn:microsoft.com/office/officeart/2005/8/layout/cycle1"/>
    <dgm:cxn modelId="{FB4DEE09-14FB-6544-AF06-726FA0FAAA60}" type="presOf" srcId="{367A8DBC-BB98-0045-8ADA-D6DD727217FF}" destId="{CE2982F0-2A2A-7A4F-96F2-608CE1EA2B2B}" srcOrd="0" destOrd="0" presId="urn:microsoft.com/office/officeart/2005/8/layout/cycle1"/>
    <dgm:cxn modelId="{28BCE90C-DB4D-D74A-B1BA-262FA2433375}" srcId="{6BDDDD7F-7C46-1A4F-973D-C8E747856BD2}" destId="{41E7B05D-23DD-DF42-A8FC-554D52DF09BB}" srcOrd="0" destOrd="0" parTransId="{D9D4CB6F-D9B3-1448-9FD0-603FA3B57027}" sibTransId="{E41F9BFC-5E30-4C49-BEBE-3557A9250108}"/>
    <dgm:cxn modelId="{18CC1440-FC2B-3848-B7DA-8D657577E301}" type="presParOf" srcId="{93CA2138-1F5D-C241-B062-CE46664CA455}" destId="{ED42B3FB-5056-3E46-8557-D0844D93214D}" srcOrd="0" destOrd="0" presId="urn:microsoft.com/office/officeart/2005/8/layout/cycle1"/>
    <dgm:cxn modelId="{407042A6-1B69-7746-AE5C-42DDDE770C74}" type="presParOf" srcId="{93CA2138-1F5D-C241-B062-CE46664CA455}" destId="{A5374699-A627-1641-8135-2CF48B74F8F5}" srcOrd="1" destOrd="0" presId="urn:microsoft.com/office/officeart/2005/8/layout/cycle1"/>
    <dgm:cxn modelId="{726767A9-9C29-0F47-A093-773B4D572D6F}" type="presParOf" srcId="{93CA2138-1F5D-C241-B062-CE46664CA455}" destId="{0959A6C8-DBC0-4242-A227-A062951FE74A}" srcOrd="2" destOrd="0" presId="urn:microsoft.com/office/officeart/2005/8/layout/cycle1"/>
    <dgm:cxn modelId="{66F67AAE-A4F9-AE42-B4B6-D9C38039DE26}" type="presParOf" srcId="{93CA2138-1F5D-C241-B062-CE46664CA455}" destId="{CC3E7A44-5CE9-224C-82AA-92A8A7B2DDE9}" srcOrd="3" destOrd="0" presId="urn:microsoft.com/office/officeart/2005/8/layout/cycle1"/>
    <dgm:cxn modelId="{FE727EE9-5E8C-9A43-B31F-F040B10F8C2F}" type="presParOf" srcId="{93CA2138-1F5D-C241-B062-CE46664CA455}" destId="{BA2A7A86-32CB-9C43-A70B-AC70C24B8C3D}" srcOrd="4" destOrd="0" presId="urn:microsoft.com/office/officeart/2005/8/layout/cycle1"/>
    <dgm:cxn modelId="{57CCF2BD-430C-5343-B5FD-1E2C310274DF}" type="presParOf" srcId="{93CA2138-1F5D-C241-B062-CE46664CA455}" destId="{CE2982F0-2A2A-7A4F-96F2-608CE1EA2B2B}" srcOrd="5"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7F2478-5A55-4842-B57F-1EBBB2F5549B}" type="doc">
      <dgm:prSet loTypeId="urn:microsoft.com/office/officeart/2005/8/layout/process1" loCatId="" qsTypeId="urn:microsoft.com/office/officeart/2005/8/quickstyle/simple1" qsCatId="simple" csTypeId="urn:microsoft.com/office/officeart/2005/8/colors/accent1_2" csCatId="accent1" phldr="1"/>
      <dgm:spPr/>
    </dgm:pt>
    <dgm:pt modelId="{CF8D7B6F-74EC-1942-9536-3368E73B8630}">
      <dgm:prSet phldrT="[Text]" custT="1"/>
      <dgm:spPr/>
      <dgm:t>
        <a:bodyPr/>
        <a:lstStyle/>
        <a:p>
          <a:r>
            <a:rPr lang="en-US" sz="1600" dirty="0"/>
            <a:t>Prevention</a:t>
          </a:r>
        </a:p>
      </dgm:t>
    </dgm:pt>
    <dgm:pt modelId="{5F8C93F9-B90E-8846-B356-CD9CC7126AAE}" type="parTrans" cxnId="{B8EAAB18-DCEE-8647-8237-C82ED6E9F232}">
      <dgm:prSet/>
      <dgm:spPr/>
      <dgm:t>
        <a:bodyPr/>
        <a:lstStyle/>
        <a:p>
          <a:endParaRPr lang="en-US"/>
        </a:p>
      </dgm:t>
    </dgm:pt>
    <dgm:pt modelId="{636E47D4-F012-B540-9976-250F15EB5CE7}" type="sibTrans" cxnId="{B8EAAB18-DCEE-8647-8237-C82ED6E9F232}">
      <dgm:prSet/>
      <dgm:spPr>
        <a:solidFill>
          <a:srgbClr val="5489B9"/>
        </a:solidFill>
      </dgm:spPr>
      <dgm:t>
        <a:bodyPr/>
        <a:lstStyle/>
        <a:p>
          <a:endParaRPr lang="en-US"/>
        </a:p>
      </dgm:t>
    </dgm:pt>
    <dgm:pt modelId="{B3089C4C-92BD-A440-AD06-3A738F5D29B3}">
      <dgm:prSet phldrT="[Text]" custT="1"/>
      <dgm:spPr/>
      <dgm:t>
        <a:bodyPr/>
        <a:lstStyle/>
        <a:p>
          <a:r>
            <a:rPr lang="en-US" sz="1600" dirty="0"/>
            <a:t>Intervention</a:t>
          </a:r>
        </a:p>
      </dgm:t>
    </dgm:pt>
    <dgm:pt modelId="{9DD7FF63-96D9-AC4E-B9C7-64C64EC44EE8}" type="parTrans" cxnId="{CEBA5E1A-A701-B54C-8F44-C9B25E8609C1}">
      <dgm:prSet/>
      <dgm:spPr/>
      <dgm:t>
        <a:bodyPr/>
        <a:lstStyle/>
        <a:p>
          <a:endParaRPr lang="en-US"/>
        </a:p>
      </dgm:t>
    </dgm:pt>
    <dgm:pt modelId="{2CB26021-6748-7544-8A81-E74E814F08CE}" type="sibTrans" cxnId="{CEBA5E1A-A701-B54C-8F44-C9B25E8609C1}">
      <dgm:prSet/>
      <dgm:spPr>
        <a:solidFill>
          <a:srgbClr val="5489B9"/>
        </a:solidFill>
      </dgm:spPr>
      <dgm:t>
        <a:bodyPr/>
        <a:lstStyle/>
        <a:p>
          <a:endParaRPr lang="en-US"/>
        </a:p>
      </dgm:t>
    </dgm:pt>
    <dgm:pt modelId="{05853F6F-97B1-AB40-941A-818DA77AB8C2}">
      <dgm:prSet phldrT="[Text]" custT="1"/>
      <dgm:spPr/>
      <dgm:t>
        <a:bodyPr/>
        <a:lstStyle/>
        <a:p>
          <a:r>
            <a:rPr lang="en-US" sz="2000" dirty="0"/>
            <a:t>Response</a:t>
          </a:r>
        </a:p>
      </dgm:t>
    </dgm:pt>
    <dgm:pt modelId="{AA06CF7E-17F0-6D45-86C3-D1E1EA262804}" type="parTrans" cxnId="{F999F4D8-E085-A646-A7C0-1D1B9314C846}">
      <dgm:prSet/>
      <dgm:spPr/>
      <dgm:t>
        <a:bodyPr/>
        <a:lstStyle/>
        <a:p>
          <a:endParaRPr lang="en-US"/>
        </a:p>
      </dgm:t>
    </dgm:pt>
    <dgm:pt modelId="{0A42BE67-CB5D-B74E-869F-5BEE661B7255}" type="sibTrans" cxnId="{F999F4D8-E085-A646-A7C0-1D1B9314C846}">
      <dgm:prSet/>
      <dgm:spPr>
        <a:solidFill>
          <a:srgbClr val="5489B9"/>
        </a:solidFill>
      </dgm:spPr>
      <dgm:t>
        <a:bodyPr/>
        <a:lstStyle/>
        <a:p>
          <a:endParaRPr lang="en-US"/>
        </a:p>
      </dgm:t>
    </dgm:pt>
    <dgm:pt modelId="{249E384C-9883-4246-85DF-2D06857A07F7}">
      <dgm:prSet custT="1"/>
      <dgm:spPr/>
      <dgm:t>
        <a:bodyPr/>
        <a:lstStyle/>
        <a:p>
          <a:r>
            <a:rPr lang="en-US" sz="1800" dirty="0"/>
            <a:t>Spectrum of school safety</a:t>
          </a:r>
        </a:p>
      </dgm:t>
    </dgm:pt>
    <dgm:pt modelId="{B8A31562-A976-6B4B-BACF-86707142132D}" type="parTrans" cxnId="{D4C80A9C-3731-524C-9ED4-744431CDD9B8}">
      <dgm:prSet/>
      <dgm:spPr/>
      <dgm:t>
        <a:bodyPr/>
        <a:lstStyle/>
        <a:p>
          <a:endParaRPr lang="en-US"/>
        </a:p>
      </dgm:t>
    </dgm:pt>
    <dgm:pt modelId="{79E1F55C-AD4F-2146-8317-5D7C783371A3}" type="sibTrans" cxnId="{D4C80A9C-3731-524C-9ED4-744431CDD9B8}">
      <dgm:prSet/>
      <dgm:spPr/>
      <dgm:t>
        <a:bodyPr/>
        <a:lstStyle/>
        <a:p>
          <a:endParaRPr lang="en-US"/>
        </a:p>
      </dgm:t>
    </dgm:pt>
    <dgm:pt modelId="{4F4668D8-236F-DC43-8CB5-24A00A55A1B6}" type="pres">
      <dgm:prSet presAssocID="{887F2478-5A55-4842-B57F-1EBBB2F5549B}" presName="Name0" presStyleCnt="0">
        <dgm:presLayoutVars>
          <dgm:dir/>
          <dgm:resizeHandles val="exact"/>
        </dgm:presLayoutVars>
      </dgm:prSet>
      <dgm:spPr/>
    </dgm:pt>
    <dgm:pt modelId="{31088036-0217-884C-964A-770C3DC68968}" type="pres">
      <dgm:prSet presAssocID="{CF8D7B6F-74EC-1942-9536-3368E73B8630}" presName="node" presStyleLbl="node1" presStyleIdx="0" presStyleCnt="4">
        <dgm:presLayoutVars>
          <dgm:bulletEnabled val="1"/>
        </dgm:presLayoutVars>
      </dgm:prSet>
      <dgm:spPr/>
      <dgm:t>
        <a:bodyPr/>
        <a:lstStyle/>
        <a:p>
          <a:endParaRPr lang="en-US"/>
        </a:p>
      </dgm:t>
    </dgm:pt>
    <dgm:pt modelId="{A11E7287-7FD9-6245-888F-3EEC628858C3}" type="pres">
      <dgm:prSet presAssocID="{636E47D4-F012-B540-9976-250F15EB5CE7}" presName="sibTrans" presStyleLbl="sibTrans2D1" presStyleIdx="0" presStyleCnt="3"/>
      <dgm:spPr>
        <a:prstGeom prst="plus">
          <a:avLst/>
        </a:prstGeom>
      </dgm:spPr>
      <dgm:t>
        <a:bodyPr/>
        <a:lstStyle/>
        <a:p>
          <a:endParaRPr lang="en-US"/>
        </a:p>
      </dgm:t>
    </dgm:pt>
    <dgm:pt modelId="{8053F031-4D9C-1643-A04A-B7273E531618}" type="pres">
      <dgm:prSet presAssocID="{636E47D4-F012-B540-9976-250F15EB5CE7}" presName="connectorText" presStyleLbl="sibTrans2D1" presStyleIdx="0" presStyleCnt="3"/>
      <dgm:spPr/>
      <dgm:t>
        <a:bodyPr/>
        <a:lstStyle/>
        <a:p>
          <a:endParaRPr lang="en-US"/>
        </a:p>
      </dgm:t>
    </dgm:pt>
    <dgm:pt modelId="{FF3C576D-444D-594A-982C-694BB6A31E5A}" type="pres">
      <dgm:prSet presAssocID="{B3089C4C-92BD-A440-AD06-3A738F5D29B3}" presName="node" presStyleLbl="node1" presStyleIdx="1" presStyleCnt="4">
        <dgm:presLayoutVars>
          <dgm:bulletEnabled val="1"/>
        </dgm:presLayoutVars>
      </dgm:prSet>
      <dgm:spPr/>
      <dgm:t>
        <a:bodyPr/>
        <a:lstStyle/>
        <a:p>
          <a:endParaRPr lang="en-US"/>
        </a:p>
      </dgm:t>
    </dgm:pt>
    <dgm:pt modelId="{3B9395D9-7723-BB41-9AF6-5525C8D6D0B2}" type="pres">
      <dgm:prSet presAssocID="{2CB26021-6748-7544-8A81-E74E814F08CE}" presName="sibTrans" presStyleLbl="sibTrans2D1" presStyleIdx="1" presStyleCnt="3"/>
      <dgm:spPr>
        <a:prstGeom prst="plus">
          <a:avLst/>
        </a:prstGeom>
      </dgm:spPr>
      <dgm:t>
        <a:bodyPr/>
        <a:lstStyle/>
        <a:p>
          <a:endParaRPr lang="en-US"/>
        </a:p>
      </dgm:t>
    </dgm:pt>
    <dgm:pt modelId="{5CD47A50-06CC-1F41-920A-F2F06A754BC4}" type="pres">
      <dgm:prSet presAssocID="{2CB26021-6748-7544-8A81-E74E814F08CE}" presName="connectorText" presStyleLbl="sibTrans2D1" presStyleIdx="1" presStyleCnt="3"/>
      <dgm:spPr/>
      <dgm:t>
        <a:bodyPr/>
        <a:lstStyle/>
        <a:p>
          <a:endParaRPr lang="en-US"/>
        </a:p>
      </dgm:t>
    </dgm:pt>
    <dgm:pt modelId="{77D6E705-A807-C945-816D-409B77D2CF28}" type="pres">
      <dgm:prSet presAssocID="{05853F6F-97B1-AB40-941A-818DA77AB8C2}" presName="node" presStyleLbl="node1" presStyleIdx="2" presStyleCnt="4">
        <dgm:presLayoutVars>
          <dgm:bulletEnabled val="1"/>
        </dgm:presLayoutVars>
      </dgm:prSet>
      <dgm:spPr/>
      <dgm:t>
        <a:bodyPr/>
        <a:lstStyle/>
        <a:p>
          <a:endParaRPr lang="en-US"/>
        </a:p>
      </dgm:t>
    </dgm:pt>
    <dgm:pt modelId="{7909BD04-A0CD-3A4D-81A5-2773A7F80556}" type="pres">
      <dgm:prSet presAssocID="{0A42BE67-CB5D-B74E-869F-5BEE661B7255}" presName="sibTrans" presStyleLbl="sibTrans2D1" presStyleIdx="2" presStyleCnt="3"/>
      <dgm:spPr>
        <a:prstGeom prst="mathEqual">
          <a:avLst/>
        </a:prstGeom>
      </dgm:spPr>
      <dgm:t>
        <a:bodyPr/>
        <a:lstStyle/>
        <a:p>
          <a:endParaRPr lang="en-US"/>
        </a:p>
      </dgm:t>
    </dgm:pt>
    <dgm:pt modelId="{4A2924BF-A4D1-8A45-B405-71B35355EA9E}" type="pres">
      <dgm:prSet presAssocID="{0A42BE67-CB5D-B74E-869F-5BEE661B7255}" presName="connectorText" presStyleLbl="sibTrans2D1" presStyleIdx="2" presStyleCnt="3"/>
      <dgm:spPr/>
      <dgm:t>
        <a:bodyPr/>
        <a:lstStyle/>
        <a:p>
          <a:endParaRPr lang="en-US"/>
        </a:p>
      </dgm:t>
    </dgm:pt>
    <dgm:pt modelId="{51833BCE-050A-7447-93A5-62CA350669D7}" type="pres">
      <dgm:prSet presAssocID="{249E384C-9883-4246-85DF-2D06857A07F7}" presName="node" presStyleLbl="node1" presStyleIdx="3" presStyleCnt="4">
        <dgm:presLayoutVars>
          <dgm:bulletEnabled val="1"/>
        </dgm:presLayoutVars>
      </dgm:prSet>
      <dgm:spPr/>
      <dgm:t>
        <a:bodyPr/>
        <a:lstStyle/>
        <a:p>
          <a:endParaRPr lang="en-US"/>
        </a:p>
      </dgm:t>
    </dgm:pt>
  </dgm:ptLst>
  <dgm:cxnLst>
    <dgm:cxn modelId="{6D45E0B9-AE4D-FF49-A1E6-159A86919FC3}" type="presOf" srcId="{B3089C4C-92BD-A440-AD06-3A738F5D29B3}" destId="{FF3C576D-444D-594A-982C-694BB6A31E5A}" srcOrd="0" destOrd="0" presId="urn:microsoft.com/office/officeart/2005/8/layout/process1"/>
    <dgm:cxn modelId="{B8EAAB18-DCEE-8647-8237-C82ED6E9F232}" srcId="{887F2478-5A55-4842-B57F-1EBBB2F5549B}" destId="{CF8D7B6F-74EC-1942-9536-3368E73B8630}" srcOrd="0" destOrd="0" parTransId="{5F8C93F9-B90E-8846-B356-CD9CC7126AAE}" sibTransId="{636E47D4-F012-B540-9976-250F15EB5CE7}"/>
    <dgm:cxn modelId="{CEBA5E1A-A701-B54C-8F44-C9B25E8609C1}" srcId="{887F2478-5A55-4842-B57F-1EBBB2F5549B}" destId="{B3089C4C-92BD-A440-AD06-3A738F5D29B3}" srcOrd="1" destOrd="0" parTransId="{9DD7FF63-96D9-AC4E-B9C7-64C64EC44EE8}" sibTransId="{2CB26021-6748-7544-8A81-E74E814F08CE}"/>
    <dgm:cxn modelId="{3D13919C-CD4D-9143-A819-1CE53038AA92}" type="presOf" srcId="{887F2478-5A55-4842-B57F-1EBBB2F5549B}" destId="{4F4668D8-236F-DC43-8CB5-24A00A55A1B6}" srcOrd="0" destOrd="0" presId="urn:microsoft.com/office/officeart/2005/8/layout/process1"/>
    <dgm:cxn modelId="{AFE9D127-6268-1C42-A807-2DEA8A0F1265}" type="presOf" srcId="{636E47D4-F012-B540-9976-250F15EB5CE7}" destId="{A11E7287-7FD9-6245-888F-3EEC628858C3}" srcOrd="0" destOrd="0" presId="urn:microsoft.com/office/officeart/2005/8/layout/process1"/>
    <dgm:cxn modelId="{D4C80A9C-3731-524C-9ED4-744431CDD9B8}" srcId="{887F2478-5A55-4842-B57F-1EBBB2F5549B}" destId="{249E384C-9883-4246-85DF-2D06857A07F7}" srcOrd="3" destOrd="0" parTransId="{B8A31562-A976-6B4B-BACF-86707142132D}" sibTransId="{79E1F55C-AD4F-2146-8317-5D7C783371A3}"/>
    <dgm:cxn modelId="{40391224-BC80-C44F-9122-ED6D680716A8}" type="presOf" srcId="{636E47D4-F012-B540-9976-250F15EB5CE7}" destId="{8053F031-4D9C-1643-A04A-B7273E531618}" srcOrd="1" destOrd="0" presId="urn:microsoft.com/office/officeart/2005/8/layout/process1"/>
    <dgm:cxn modelId="{D9350157-3C8B-7249-86E2-D5063BD55F78}" type="presOf" srcId="{CF8D7B6F-74EC-1942-9536-3368E73B8630}" destId="{31088036-0217-884C-964A-770C3DC68968}" srcOrd="0" destOrd="0" presId="urn:microsoft.com/office/officeart/2005/8/layout/process1"/>
    <dgm:cxn modelId="{F999F4D8-E085-A646-A7C0-1D1B9314C846}" srcId="{887F2478-5A55-4842-B57F-1EBBB2F5549B}" destId="{05853F6F-97B1-AB40-941A-818DA77AB8C2}" srcOrd="2" destOrd="0" parTransId="{AA06CF7E-17F0-6D45-86C3-D1E1EA262804}" sibTransId="{0A42BE67-CB5D-B74E-869F-5BEE661B7255}"/>
    <dgm:cxn modelId="{76EA302B-3384-504B-B417-F57D54F8DFA5}" type="presOf" srcId="{0A42BE67-CB5D-B74E-869F-5BEE661B7255}" destId="{4A2924BF-A4D1-8A45-B405-71B35355EA9E}" srcOrd="1" destOrd="0" presId="urn:microsoft.com/office/officeart/2005/8/layout/process1"/>
    <dgm:cxn modelId="{A5E8C5D3-ED0B-6E42-90DC-DA2BDC3E0BD3}" type="presOf" srcId="{249E384C-9883-4246-85DF-2D06857A07F7}" destId="{51833BCE-050A-7447-93A5-62CA350669D7}" srcOrd="0" destOrd="0" presId="urn:microsoft.com/office/officeart/2005/8/layout/process1"/>
    <dgm:cxn modelId="{BD0E5DFC-9F4B-8641-A87A-DD3933A07243}" type="presOf" srcId="{2CB26021-6748-7544-8A81-E74E814F08CE}" destId="{5CD47A50-06CC-1F41-920A-F2F06A754BC4}" srcOrd="1" destOrd="0" presId="urn:microsoft.com/office/officeart/2005/8/layout/process1"/>
    <dgm:cxn modelId="{CAF6B227-5C3B-EF47-99F9-592551845A54}" type="presOf" srcId="{0A42BE67-CB5D-B74E-869F-5BEE661B7255}" destId="{7909BD04-A0CD-3A4D-81A5-2773A7F80556}" srcOrd="0" destOrd="0" presId="urn:microsoft.com/office/officeart/2005/8/layout/process1"/>
    <dgm:cxn modelId="{1B570B67-6F79-584B-9720-BC6D0BA2AB6C}" type="presOf" srcId="{2CB26021-6748-7544-8A81-E74E814F08CE}" destId="{3B9395D9-7723-BB41-9AF6-5525C8D6D0B2}" srcOrd="0" destOrd="0" presId="urn:microsoft.com/office/officeart/2005/8/layout/process1"/>
    <dgm:cxn modelId="{5633682E-C4DC-AC4D-BD81-1736FCFB111D}" type="presOf" srcId="{05853F6F-97B1-AB40-941A-818DA77AB8C2}" destId="{77D6E705-A807-C945-816D-409B77D2CF28}" srcOrd="0" destOrd="0" presId="urn:microsoft.com/office/officeart/2005/8/layout/process1"/>
    <dgm:cxn modelId="{457FE390-0F16-514D-94D8-6351B42644B8}" type="presParOf" srcId="{4F4668D8-236F-DC43-8CB5-24A00A55A1B6}" destId="{31088036-0217-884C-964A-770C3DC68968}" srcOrd="0" destOrd="0" presId="urn:microsoft.com/office/officeart/2005/8/layout/process1"/>
    <dgm:cxn modelId="{E1977A16-40A5-154F-80A4-953AEDE6C018}" type="presParOf" srcId="{4F4668D8-236F-DC43-8CB5-24A00A55A1B6}" destId="{A11E7287-7FD9-6245-888F-3EEC628858C3}" srcOrd="1" destOrd="0" presId="urn:microsoft.com/office/officeart/2005/8/layout/process1"/>
    <dgm:cxn modelId="{46C3C376-24ED-9744-AC18-FE70EFC867A5}" type="presParOf" srcId="{A11E7287-7FD9-6245-888F-3EEC628858C3}" destId="{8053F031-4D9C-1643-A04A-B7273E531618}" srcOrd="0" destOrd="0" presId="urn:microsoft.com/office/officeart/2005/8/layout/process1"/>
    <dgm:cxn modelId="{08A7C8C4-8A64-D240-AABB-C46BBFAD800C}" type="presParOf" srcId="{4F4668D8-236F-DC43-8CB5-24A00A55A1B6}" destId="{FF3C576D-444D-594A-982C-694BB6A31E5A}" srcOrd="2" destOrd="0" presId="urn:microsoft.com/office/officeart/2005/8/layout/process1"/>
    <dgm:cxn modelId="{6BFA9DA7-7700-3049-968D-74539ADDA291}" type="presParOf" srcId="{4F4668D8-236F-DC43-8CB5-24A00A55A1B6}" destId="{3B9395D9-7723-BB41-9AF6-5525C8D6D0B2}" srcOrd="3" destOrd="0" presId="urn:microsoft.com/office/officeart/2005/8/layout/process1"/>
    <dgm:cxn modelId="{A006D4FE-5AC6-E741-9122-5C0991208A6A}" type="presParOf" srcId="{3B9395D9-7723-BB41-9AF6-5525C8D6D0B2}" destId="{5CD47A50-06CC-1F41-920A-F2F06A754BC4}" srcOrd="0" destOrd="0" presId="urn:microsoft.com/office/officeart/2005/8/layout/process1"/>
    <dgm:cxn modelId="{56EAF031-C983-A34C-84A9-B3E21BFF8565}" type="presParOf" srcId="{4F4668D8-236F-DC43-8CB5-24A00A55A1B6}" destId="{77D6E705-A807-C945-816D-409B77D2CF28}" srcOrd="4" destOrd="0" presId="urn:microsoft.com/office/officeart/2005/8/layout/process1"/>
    <dgm:cxn modelId="{5F97183F-8F20-9644-BE1D-9EA0C334F6B0}" type="presParOf" srcId="{4F4668D8-236F-DC43-8CB5-24A00A55A1B6}" destId="{7909BD04-A0CD-3A4D-81A5-2773A7F80556}" srcOrd="5" destOrd="0" presId="urn:microsoft.com/office/officeart/2005/8/layout/process1"/>
    <dgm:cxn modelId="{C2426283-2F4D-6942-B51E-4C186B24E010}" type="presParOf" srcId="{7909BD04-A0CD-3A4D-81A5-2773A7F80556}" destId="{4A2924BF-A4D1-8A45-B405-71B35355EA9E}" srcOrd="0" destOrd="0" presId="urn:microsoft.com/office/officeart/2005/8/layout/process1"/>
    <dgm:cxn modelId="{028B4FB9-2459-0A4F-9E7D-335FF3BC7195}" type="presParOf" srcId="{4F4668D8-236F-DC43-8CB5-24A00A55A1B6}" destId="{51833BCE-050A-7447-93A5-62CA350669D7}"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54BE46-9B36-4C4F-A6AE-A012546F2481}">
      <dsp:nvSpPr>
        <dsp:cNvPr id="0" name=""/>
        <dsp:cNvSpPr/>
      </dsp:nvSpPr>
      <dsp:spPr>
        <a:xfrm>
          <a:off x="605789" y="0"/>
          <a:ext cx="6865620" cy="502919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2AE048-7034-4C6A-B35F-1C761CD1576F}">
      <dsp:nvSpPr>
        <dsp:cNvPr id="0" name=""/>
        <dsp:cNvSpPr/>
      </dsp:nvSpPr>
      <dsp:spPr>
        <a:xfrm>
          <a:off x="762494" y="1600200"/>
          <a:ext cx="2032457" cy="1828798"/>
        </a:xfrm>
        <a:prstGeom prst="roundRect">
          <a:avLst/>
        </a:prstGeom>
        <a:solidFill>
          <a:srgbClr val="FFFF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smtClean="0">
              <a:solidFill>
                <a:srgbClr val="0070C0"/>
              </a:solidFill>
            </a:rPr>
            <a:t>School climate</a:t>
          </a:r>
          <a:endParaRPr lang="en-US" sz="2100" b="1" kern="1200" dirty="0">
            <a:solidFill>
              <a:srgbClr val="0070C0"/>
            </a:solidFill>
          </a:endParaRPr>
        </a:p>
      </dsp:txBody>
      <dsp:txXfrm>
        <a:off x="851769" y="1689475"/>
        <a:ext cx="1853907" cy="1650248"/>
      </dsp:txXfrm>
    </dsp:sp>
    <dsp:sp modelId="{7CB98D5F-8FE7-48A4-A422-09708815F796}">
      <dsp:nvSpPr>
        <dsp:cNvPr id="0" name=""/>
        <dsp:cNvSpPr/>
      </dsp:nvSpPr>
      <dsp:spPr>
        <a:xfrm>
          <a:off x="2983867" y="1600200"/>
          <a:ext cx="2092462" cy="1828798"/>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smtClean="0">
              <a:solidFill>
                <a:schemeClr val="bg1"/>
              </a:solidFill>
            </a:rPr>
            <a:t>Student Connectedness</a:t>
          </a:r>
          <a:endParaRPr lang="en-US" sz="2100" b="1" kern="1200" dirty="0">
            <a:solidFill>
              <a:schemeClr val="bg1"/>
            </a:solidFill>
          </a:endParaRPr>
        </a:p>
      </dsp:txBody>
      <dsp:txXfrm>
        <a:off x="3073142" y="1689475"/>
        <a:ext cx="1913912" cy="1650248"/>
      </dsp:txXfrm>
    </dsp:sp>
    <dsp:sp modelId="{9E93A608-407C-48D4-A47B-EACB800B01BF}">
      <dsp:nvSpPr>
        <dsp:cNvPr id="0" name=""/>
        <dsp:cNvSpPr/>
      </dsp:nvSpPr>
      <dsp:spPr>
        <a:xfrm>
          <a:off x="5265244" y="1523998"/>
          <a:ext cx="2049460" cy="1981203"/>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a:scene3d>
          <a:camera prst="orthographicFront">
            <a:rot lat="0" lon="21299999" rev="0"/>
          </a:camera>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smtClean="0">
              <a:solidFill>
                <a:srgbClr val="7030A0"/>
              </a:solidFill>
            </a:rPr>
            <a:t>Outcomes</a:t>
          </a:r>
          <a:endParaRPr lang="en-US" sz="2100" b="1" kern="1200" dirty="0">
            <a:solidFill>
              <a:srgbClr val="7030A0"/>
            </a:solidFill>
          </a:endParaRPr>
        </a:p>
      </dsp:txBody>
      <dsp:txXfrm>
        <a:off x="5361958" y="1620712"/>
        <a:ext cx="1856032" cy="17877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374699-A627-1641-8135-2CF48B74F8F5}">
      <dsp:nvSpPr>
        <dsp:cNvPr id="0" name=""/>
        <dsp:cNvSpPr/>
      </dsp:nvSpPr>
      <dsp:spPr>
        <a:xfrm>
          <a:off x="2517283" y="893601"/>
          <a:ext cx="1476300" cy="1476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a:t>Safe</a:t>
          </a:r>
        </a:p>
      </dsp:txBody>
      <dsp:txXfrm>
        <a:off x="2517283" y="893601"/>
        <a:ext cx="1476300" cy="1476300"/>
      </dsp:txXfrm>
    </dsp:sp>
    <dsp:sp modelId="{0959A6C8-DBC0-4242-A227-A062951FE74A}">
      <dsp:nvSpPr>
        <dsp:cNvPr id="0" name=""/>
        <dsp:cNvSpPr/>
      </dsp:nvSpPr>
      <dsp:spPr>
        <a:xfrm>
          <a:off x="533943" y="115072"/>
          <a:ext cx="3033359" cy="3033359"/>
        </a:xfrm>
        <a:prstGeom prst="circularArrow">
          <a:avLst>
            <a:gd name="adj1" fmla="val 9490"/>
            <a:gd name="adj2" fmla="val 685651"/>
            <a:gd name="adj3" fmla="val 8703934"/>
            <a:gd name="adj4" fmla="val 2266964"/>
            <a:gd name="adj5" fmla="val 11072"/>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2A7A86-32CB-9C43-A70B-AC70C24B8C3D}">
      <dsp:nvSpPr>
        <dsp:cNvPr id="0" name=""/>
        <dsp:cNvSpPr/>
      </dsp:nvSpPr>
      <dsp:spPr>
        <a:xfrm>
          <a:off x="-107383" y="1151201"/>
          <a:ext cx="1906391" cy="961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a:t>Connected</a:t>
          </a:r>
        </a:p>
      </dsp:txBody>
      <dsp:txXfrm>
        <a:off x="-107383" y="1151201"/>
        <a:ext cx="1906391" cy="961101"/>
      </dsp:txXfrm>
    </dsp:sp>
    <dsp:sp modelId="{CE2982F0-2A2A-7A4F-96F2-608CE1EA2B2B}">
      <dsp:nvSpPr>
        <dsp:cNvPr id="0" name=""/>
        <dsp:cNvSpPr/>
      </dsp:nvSpPr>
      <dsp:spPr>
        <a:xfrm>
          <a:off x="532305" y="111189"/>
          <a:ext cx="3033359" cy="3033359"/>
        </a:xfrm>
        <a:prstGeom prst="circularArrow">
          <a:avLst>
            <a:gd name="adj1" fmla="val 9490"/>
            <a:gd name="adj2" fmla="val 685651"/>
            <a:gd name="adj3" fmla="val 18647385"/>
            <a:gd name="adj4" fmla="val 12210415"/>
            <a:gd name="adj5" fmla="val 11072"/>
          </a:avLst>
        </a:prstGeom>
        <a:solidFill>
          <a:srgbClr val="5489B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088036-0217-884C-964A-770C3DC68968}">
      <dsp:nvSpPr>
        <dsp:cNvPr id="0" name=""/>
        <dsp:cNvSpPr/>
      </dsp:nvSpPr>
      <dsp:spPr>
        <a:xfrm>
          <a:off x="2753" y="17495"/>
          <a:ext cx="1203677" cy="9591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Prevention</a:t>
          </a:r>
        </a:p>
      </dsp:txBody>
      <dsp:txXfrm>
        <a:off x="30846" y="45588"/>
        <a:ext cx="1147491" cy="902994"/>
      </dsp:txXfrm>
    </dsp:sp>
    <dsp:sp modelId="{A11E7287-7FD9-6245-888F-3EEC628858C3}">
      <dsp:nvSpPr>
        <dsp:cNvPr id="0" name=""/>
        <dsp:cNvSpPr/>
      </dsp:nvSpPr>
      <dsp:spPr>
        <a:xfrm>
          <a:off x="1326798" y="347829"/>
          <a:ext cx="255179" cy="298512"/>
        </a:xfrm>
        <a:prstGeom prst="plus">
          <a:avLst/>
        </a:prstGeom>
        <a:solidFill>
          <a:srgbClr val="5489B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1326798" y="407531"/>
        <a:ext cx="178625" cy="179108"/>
      </dsp:txXfrm>
    </dsp:sp>
    <dsp:sp modelId="{FF3C576D-444D-594A-982C-694BB6A31E5A}">
      <dsp:nvSpPr>
        <dsp:cNvPr id="0" name=""/>
        <dsp:cNvSpPr/>
      </dsp:nvSpPr>
      <dsp:spPr>
        <a:xfrm>
          <a:off x="1687901" y="17495"/>
          <a:ext cx="1203677" cy="9591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Intervention</a:t>
          </a:r>
        </a:p>
      </dsp:txBody>
      <dsp:txXfrm>
        <a:off x="1715994" y="45588"/>
        <a:ext cx="1147491" cy="902994"/>
      </dsp:txXfrm>
    </dsp:sp>
    <dsp:sp modelId="{3B9395D9-7723-BB41-9AF6-5525C8D6D0B2}">
      <dsp:nvSpPr>
        <dsp:cNvPr id="0" name=""/>
        <dsp:cNvSpPr/>
      </dsp:nvSpPr>
      <dsp:spPr>
        <a:xfrm>
          <a:off x="3011947" y="347829"/>
          <a:ext cx="255179" cy="298512"/>
        </a:xfrm>
        <a:prstGeom prst="plus">
          <a:avLst/>
        </a:prstGeom>
        <a:solidFill>
          <a:srgbClr val="5489B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011947" y="407531"/>
        <a:ext cx="178625" cy="179108"/>
      </dsp:txXfrm>
    </dsp:sp>
    <dsp:sp modelId="{77D6E705-A807-C945-816D-409B77D2CF28}">
      <dsp:nvSpPr>
        <dsp:cNvPr id="0" name=""/>
        <dsp:cNvSpPr/>
      </dsp:nvSpPr>
      <dsp:spPr>
        <a:xfrm>
          <a:off x="3373050" y="17495"/>
          <a:ext cx="1203677" cy="9591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Response</a:t>
          </a:r>
        </a:p>
      </dsp:txBody>
      <dsp:txXfrm>
        <a:off x="3401143" y="45588"/>
        <a:ext cx="1147491" cy="902994"/>
      </dsp:txXfrm>
    </dsp:sp>
    <dsp:sp modelId="{7909BD04-A0CD-3A4D-81A5-2773A7F80556}">
      <dsp:nvSpPr>
        <dsp:cNvPr id="0" name=""/>
        <dsp:cNvSpPr/>
      </dsp:nvSpPr>
      <dsp:spPr>
        <a:xfrm>
          <a:off x="4697095" y="347829"/>
          <a:ext cx="255179" cy="298512"/>
        </a:xfrm>
        <a:prstGeom prst="mathEqual">
          <a:avLst/>
        </a:prstGeom>
        <a:solidFill>
          <a:srgbClr val="5489B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4697095" y="407531"/>
        <a:ext cx="178625" cy="179108"/>
      </dsp:txXfrm>
    </dsp:sp>
    <dsp:sp modelId="{51833BCE-050A-7447-93A5-62CA350669D7}">
      <dsp:nvSpPr>
        <dsp:cNvPr id="0" name=""/>
        <dsp:cNvSpPr/>
      </dsp:nvSpPr>
      <dsp:spPr>
        <a:xfrm>
          <a:off x="5058199" y="17495"/>
          <a:ext cx="1203677" cy="9591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Spectrum of school safety</a:t>
          </a:r>
        </a:p>
      </dsp:txBody>
      <dsp:txXfrm>
        <a:off x="5086292" y="45588"/>
        <a:ext cx="1147491" cy="90299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7072"/>
          </a:xfrm>
          <a:prstGeom prst="rect">
            <a:avLst/>
          </a:prstGeom>
        </p:spPr>
        <p:txBody>
          <a:bodyPr vert="horz" lIns="93497" tIns="46749" rIns="93497" bIns="46749" rtlCol="0"/>
          <a:lstStyle>
            <a:lvl1pPr algn="r">
              <a:defRPr sz="1200"/>
            </a:lvl1pPr>
          </a:lstStyle>
          <a:p>
            <a:fld id="{3472B63D-224F-4018-9CE1-8246233DB1DE}" type="datetimeFigureOut">
              <a:rPr lang="en-US" smtClean="0"/>
              <a:t>10/14/2021</a:t>
            </a:fld>
            <a:endParaRPr lang="en-US"/>
          </a:p>
        </p:txBody>
      </p:sp>
      <p:sp>
        <p:nvSpPr>
          <p:cNvPr id="4" name="Footer Placeholder 3"/>
          <p:cNvSpPr>
            <a:spLocks noGrp="1"/>
          </p:cNvSpPr>
          <p:nvPr>
            <p:ph type="ftr" sz="quarter" idx="2"/>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30"/>
            <a:ext cx="3056414" cy="467071"/>
          </a:xfrm>
          <a:prstGeom prst="rect">
            <a:avLst/>
          </a:prstGeom>
        </p:spPr>
        <p:txBody>
          <a:bodyPr vert="horz" lIns="93497" tIns="46749" rIns="93497" bIns="46749" rtlCol="0" anchor="b"/>
          <a:lstStyle>
            <a:lvl1pPr algn="r">
              <a:defRPr sz="1200"/>
            </a:lvl1pPr>
          </a:lstStyle>
          <a:p>
            <a:fld id="{56E00B69-9803-4704-9684-E75001DBC9D6}" type="slidenum">
              <a:rPr lang="en-US" smtClean="0"/>
              <a:t>‹#›</a:t>
            </a:fld>
            <a:endParaRPr lang="en-US"/>
          </a:p>
        </p:txBody>
      </p:sp>
    </p:spTree>
    <p:extLst>
      <p:ext uri="{BB962C8B-B14F-4D97-AF65-F5344CB8AC3E}">
        <p14:creationId xmlns:p14="http://schemas.microsoft.com/office/powerpoint/2010/main" val="124281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16CADB01-75D0-457E-A108-63C441496D2E}" type="datetimeFigureOut">
              <a:rPr lang="en-US" smtClean="0"/>
              <a:t>10/14/2021</a:t>
            </a:fld>
            <a:endParaRPr lang="en-US"/>
          </a:p>
        </p:txBody>
      </p:sp>
      <p:sp>
        <p:nvSpPr>
          <p:cNvPr id="4" name="Slide Image Placeholder 3"/>
          <p:cNvSpPr>
            <a:spLocks noGrp="1" noRot="1" noChangeAspect="1"/>
          </p:cNvSpPr>
          <p:nvPr>
            <p:ph type="sldImg" idx="2"/>
          </p:nvPr>
        </p:nvSpPr>
        <p:spPr>
          <a:xfrm>
            <a:off x="1431925" y="1163638"/>
            <a:ext cx="4189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57FD8AEB-BD06-4647-A3D4-9C2B8C6B7D97}" type="slidenum">
              <a:rPr lang="en-US" smtClean="0"/>
              <a:t>‹#›</a:t>
            </a:fld>
            <a:endParaRPr lang="en-US"/>
          </a:p>
        </p:txBody>
      </p:sp>
    </p:spTree>
    <p:extLst>
      <p:ext uri="{BB962C8B-B14F-4D97-AF65-F5344CB8AC3E}">
        <p14:creationId xmlns:p14="http://schemas.microsoft.com/office/powerpoint/2010/main" val="3497042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59666" indent="-292179" eaLnBrk="0" hangingPunct="0">
              <a:defRPr>
                <a:solidFill>
                  <a:schemeClr val="tx1"/>
                </a:solidFill>
                <a:latin typeface="Arial" panose="020B0604020202020204" pitchFamily="34" charset="0"/>
              </a:defRPr>
            </a:lvl2pPr>
            <a:lvl3pPr marL="1168718" indent="-233744" eaLnBrk="0" hangingPunct="0">
              <a:defRPr>
                <a:solidFill>
                  <a:schemeClr val="tx1"/>
                </a:solidFill>
                <a:latin typeface="Arial" panose="020B0604020202020204" pitchFamily="34" charset="0"/>
              </a:defRPr>
            </a:lvl3pPr>
            <a:lvl4pPr marL="1636205" indent="-233744" eaLnBrk="0" hangingPunct="0">
              <a:defRPr>
                <a:solidFill>
                  <a:schemeClr val="tx1"/>
                </a:solidFill>
                <a:latin typeface="Arial" panose="020B0604020202020204" pitchFamily="34" charset="0"/>
              </a:defRPr>
            </a:lvl4pPr>
            <a:lvl5pPr marL="2103692" indent="-233744" eaLnBrk="0" hangingPunct="0">
              <a:defRPr>
                <a:solidFill>
                  <a:schemeClr val="tx1"/>
                </a:solidFill>
                <a:latin typeface="Arial" panose="020B0604020202020204" pitchFamily="34" charset="0"/>
              </a:defRPr>
            </a:lvl5pPr>
            <a:lvl6pPr marL="2571179" indent="-233744" eaLnBrk="0" fontAlgn="base" hangingPunct="0">
              <a:spcBef>
                <a:spcPct val="0"/>
              </a:spcBef>
              <a:spcAft>
                <a:spcPct val="0"/>
              </a:spcAft>
              <a:defRPr>
                <a:solidFill>
                  <a:schemeClr val="tx1"/>
                </a:solidFill>
                <a:latin typeface="Arial" panose="020B0604020202020204" pitchFamily="34" charset="0"/>
              </a:defRPr>
            </a:lvl6pPr>
            <a:lvl7pPr marL="3038666" indent="-233744" eaLnBrk="0" fontAlgn="base" hangingPunct="0">
              <a:spcBef>
                <a:spcPct val="0"/>
              </a:spcBef>
              <a:spcAft>
                <a:spcPct val="0"/>
              </a:spcAft>
              <a:defRPr>
                <a:solidFill>
                  <a:schemeClr val="tx1"/>
                </a:solidFill>
                <a:latin typeface="Arial" panose="020B0604020202020204" pitchFamily="34" charset="0"/>
              </a:defRPr>
            </a:lvl7pPr>
            <a:lvl8pPr marL="3506153" indent="-233744" eaLnBrk="0" fontAlgn="base" hangingPunct="0">
              <a:spcBef>
                <a:spcPct val="0"/>
              </a:spcBef>
              <a:spcAft>
                <a:spcPct val="0"/>
              </a:spcAft>
              <a:defRPr>
                <a:solidFill>
                  <a:schemeClr val="tx1"/>
                </a:solidFill>
                <a:latin typeface="Arial" panose="020B0604020202020204" pitchFamily="34" charset="0"/>
              </a:defRPr>
            </a:lvl8pPr>
            <a:lvl9pPr marL="3973640" indent="-233744"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2C6C1EE-D2C0-4D72-BC10-27251228D95C}" type="slidenum">
              <a:rPr lang="en-US" altLang="en-US"/>
              <a:pPr eaLnBrk="1" hangingPunct="1"/>
              <a:t>4</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768410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59666" indent="-292179" eaLnBrk="0" hangingPunct="0">
              <a:defRPr>
                <a:solidFill>
                  <a:schemeClr val="tx1"/>
                </a:solidFill>
                <a:latin typeface="Arial" panose="020B0604020202020204" pitchFamily="34" charset="0"/>
              </a:defRPr>
            </a:lvl2pPr>
            <a:lvl3pPr marL="1168718" indent="-233744" eaLnBrk="0" hangingPunct="0">
              <a:defRPr>
                <a:solidFill>
                  <a:schemeClr val="tx1"/>
                </a:solidFill>
                <a:latin typeface="Arial" panose="020B0604020202020204" pitchFamily="34" charset="0"/>
              </a:defRPr>
            </a:lvl3pPr>
            <a:lvl4pPr marL="1636205" indent="-233744" eaLnBrk="0" hangingPunct="0">
              <a:defRPr>
                <a:solidFill>
                  <a:schemeClr val="tx1"/>
                </a:solidFill>
                <a:latin typeface="Arial" panose="020B0604020202020204" pitchFamily="34" charset="0"/>
              </a:defRPr>
            </a:lvl4pPr>
            <a:lvl5pPr marL="2103692" indent="-233744" eaLnBrk="0" hangingPunct="0">
              <a:defRPr>
                <a:solidFill>
                  <a:schemeClr val="tx1"/>
                </a:solidFill>
                <a:latin typeface="Arial" panose="020B0604020202020204" pitchFamily="34" charset="0"/>
              </a:defRPr>
            </a:lvl5pPr>
            <a:lvl6pPr marL="2571179" indent="-233744" eaLnBrk="0" fontAlgn="base" hangingPunct="0">
              <a:spcBef>
                <a:spcPct val="0"/>
              </a:spcBef>
              <a:spcAft>
                <a:spcPct val="0"/>
              </a:spcAft>
              <a:defRPr>
                <a:solidFill>
                  <a:schemeClr val="tx1"/>
                </a:solidFill>
                <a:latin typeface="Arial" panose="020B0604020202020204" pitchFamily="34" charset="0"/>
              </a:defRPr>
            </a:lvl6pPr>
            <a:lvl7pPr marL="3038666" indent="-233744" eaLnBrk="0" fontAlgn="base" hangingPunct="0">
              <a:spcBef>
                <a:spcPct val="0"/>
              </a:spcBef>
              <a:spcAft>
                <a:spcPct val="0"/>
              </a:spcAft>
              <a:defRPr>
                <a:solidFill>
                  <a:schemeClr val="tx1"/>
                </a:solidFill>
                <a:latin typeface="Arial" panose="020B0604020202020204" pitchFamily="34" charset="0"/>
              </a:defRPr>
            </a:lvl7pPr>
            <a:lvl8pPr marL="3506153" indent="-233744" eaLnBrk="0" fontAlgn="base" hangingPunct="0">
              <a:spcBef>
                <a:spcPct val="0"/>
              </a:spcBef>
              <a:spcAft>
                <a:spcPct val="0"/>
              </a:spcAft>
              <a:defRPr>
                <a:solidFill>
                  <a:schemeClr val="tx1"/>
                </a:solidFill>
                <a:latin typeface="Arial" panose="020B0604020202020204" pitchFamily="34" charset="0"/>
              </a:defRPr>
            </a:lvl8pPr>
            <a:lvl9pPr marL="3973640" indent="-233744"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400987C-3559-4757-B457-5A896CD77AAE}" type="slidenum">
              <a:rPr lang="en-US" altLang="en-US"/>
              <a:pPr eaLnBrk="1" hangingPunct="1"/>
              <a:t>5</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705327" y="4386268"/>
            <a:ext cx="5642610" cy="4153539"/>
          </a:xfrm>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781744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59666" indent="-292179" eaLnBrk="0" hangingPunct="0">
              <a:defRPr>
                <a:solidFill>
                  <a:schemeClr val="tx1"/>
                </a:solidFill>
                <a:latin typeface="Arial" panose="020B0604020202020204" pitchFamily="34" charset="0"/>
              </a:defRPr>
            </a:lvl2pPr>
            <a:lvl3pPr marL="1168718" indent="-233744" eaLnBrk="0" hangingPunct="0">
              <a:defRPr>
                <a:solidFill>
                  <a:schemeClr val="tx1"/>
                </a:solidFill>
                <a:latin typeface="Arial" panose="020B0604020202020204" pitchFamily="34" charset="0"/>
              </a:defRPr>
            </a:lvl3pPr>
            <a:lvl4pPr marL="1636205" indent="-233744" eaLnBrk="0" hangingPunct="0">
              <a:defRPr>
                <a:solidFill>
                  <a:schemeClr val="tx1"/>
                </a:solidFill>
                <a:latin typeface="Arial" panose="020B0604020202020204" pitchFamily="34" charset="0"/>
              </a:defRPr>
            </a:lvl4pPr>
            <a:lvl5pPr marL="2103692" indent="-233744" eaLnBrk="0" hangingPunct="0">
              <a:defRPr>
                <a:solidFill>
                  <a:schemeClr val="tx1"/>
                </a:solidFill>
                <a:latin typeface="Arial" panose="020B0604020202020204" pitchFamily="34" charset="0"/>
              </a:defRPr>
            </a:lvl5pPr>
            <a:lvl6pPr marL="2571179" indent="-233744" eaLnBrk="0" fontAlgn="base" hangingPunct="0">
              <a:spcBef>
                <a:spcPct val="0"/>
              </a:spcBef>
              <a:spcAft>
                <a:spcPct val="0"/>
              </a:spcAft>
              <a:defRPr>
                <a:solidFill>
                  <a:schemeClr val="tx1"/>
                </a:solidFill>
                <a:latin typeface="Arial" panose="020B0604020202020204" pitchFamily="34" charset="0"/>
              </a:defRPr>
            </a:lvl6pPr>
            <a:lvl7pPr marL="3038666" indent="-233744" eaLnBrk="0" fontAlgn="base" hangingPunct="0">
              <a:spcBef>
                <a:spcPct val="0"/>
              </a:spcBef>
              <a:spcAft>
                <a:spcPct val="0"/>
              </a:spcAft>
              <a:defRPr>
                <a:solidFill>
                  <a:schemeClr val="tx1"/>
                </a:solidFill>
                <a:latin typeface="Arial" panose="020B0604020202020204" pitchFamily="34" charset="0"/>
              </a:defRPr>
            </a:lvl7pPr>
            <a:lvl8pPr marL="3506153" indent="-233744" eaLnBrk="0" fontAlgn="base" hangingPunct="0">
              <a:spcBef>
                <a:spcPct val="0"/>
              </a:spcBef>
              <a:spcAft>
                <a:spcPct val="0"/>
              </a:spcAft>
              <a:defRPr>
                <a:solidFill>
                  <a:schemeClr val="tx1"/>
                </a:solidFill>
                <a:latin typeface="Arial" panose="020B0604020202020204" pitchFamily="34" charset="0"/>
              </a:defRPr>
            </a:lvl8pPr>
            <a:lvl9pPr marL="3973640" indent="-233744"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63AF4DE-187F-402E-B9C7-68C93AAC82AC}" type="slidenum">
              <a:rPr lang="en-US" altLang="en-US"/>
              <a:pPr eaLnBrk="1" hangingPunct="1"/>
              <a:t>6</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135624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FD8AEB-BD06-4647-A3D4-9C2B8C6B7D97}" type="slidenum">
              <a:rPr lang="en-US" smtClean="0"/>
              <a:t>8</a:t>
            </a:fld>
            <a:endParaRPr lang="en-US"/>
          </a:p>
        </p:txBody>
      </p:sp>
    </p:spTree>
    <p:extLst>
      <p:ext uri="{BB962C8B-B14F-4D97-AF65-F5344CB8AC3E}">
        <p14:creationId xmlns:p14="http://schemas.microsoft.com/office/powerpoint/2010/main" val="2467706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FD8AEB-BD06-4647-A3D4-9C2B8C6B7D97}" type="slidenum">
              <a:rPr lang="en-US" smtClean="0"/>
              <a:t>9</a:t>
            </a:fld>
            <a:endParaRPr lang="en-US"/>
          </a:p>
        </p:txBody>
      </p:sp>
    </p:spTree>
    <p:extLst>
      <p:ext uri="{BB962C8B-B14F-4D97-AF65-F5344CB8AC3E}">
        <p14:creationId xmlns:p14="http://schemas.microsoft.com/office/powerpoint/2010/main" val="1254480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FD8AEB-BD06-4647-A3D4-9C2B8C6B7D97}" type="slidenum">
              <a:rPr lang="en-US" smtClean="0"/>
              <a:t>11</a:t>
            </a:fld>
            <a:endParaRPr lang="en-US"/>
          </a:p>
        </p:txBody>
      </p:sp>
    </p:spTree>
    <p:extLst>
      <p:ext uri="{BB962C8B-B14F-4D97-AF65-F5344CB8AC3E}">
        <p14:creationId xmlns:p14="http://schemas.microsoft.com/office/powerpoint/2010/main" val="3501876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4974">
              <a:defRPr/>
            </a:pPr>
            <a:r>
              <a:rPr lang="en-US" b="1" dirty="0"/>
              <a:t>Say: </a:t>
            </a:r>
            <a:r>
              <a:rPr lang="en-US" dirty="0"/>
              <a:t>This is how this dynamic works. The school climate leads to a greater or lesser degree of student connectedness. Greater of lesser degree of student connectedness leads to outcomes that are either positive or negative, and so we as educators and prevention specialists are gong to focus on the role of school climate in engaging students and helping them to feel more connected to school. The result of that interaction will be better health outcomes, including less drug abuse. </a:t>
            </a:r>
          </a:p>
          <a:p>
            <a:endParaRPr lang="en-US" altLang="en-US" dirty="0" smtClean="0">
              <a:ea typeface="ＭＳ Ｐゴシック" pitchFamily="34" charset="-128"/>
            </a:endParaRPr>
          </a:p>
          <a:p>
            <a:endParaRPr lang="en-US" altLang="en-US" dirty="0" smtClean="0">
              <a:ea typeface="ＭＳ Ｐゴシック" pitchFamily="34" charset="-128"/>
            </a:endParaRPr>
          </a:p>
          <a:p>
            <a:endParaRPr lang="en-US" altLang="en-US" dirty="0" smtClean="0">
              <a:ea typeface="ＭＳ Ｐゴシック" pitchFamily="34" charset="-128"/>
            </a:endParaRPr>
          </a:p>
          <a:p>
            <a:endParaRPr lang="en-US" altLang="en-US" dirty="0" smtClean="0">
              <a:ea typeface="ＭＳ Ｐゴシック" pitchFamily="34" charset="-128"/>
            </a:endParaRPr>
          </a:p>
          <a:p>
            <a:r>
              <a:rPr lang="en-US" altLang="en-US" dirty="0" smtClean="0">
                <a:ea typeface="ＭＳ Ｐゴシック" pitchFamily="34" charset="-128"/>
              </a:rPr>
              <a:t>Pair</a:t>
            </a:r>
            <a:r>
              <a:rPr lang="en-US" altLang="en-US" baseline="0" dirty="0" smtClean="0">
                <a:ea typeface="ＭＳ Ｐゴシック" pitchFamily="34" charset="-128"/>
              </a:rPr>
              <a:t> share on how this mechanism works at their site.</a:t>
            </a:r>
            <a:endParaRPr lang="en-US" altLang="en-US" dirty="0" smtClean="0">
              <a:ea typeface="ＭＳ Ｐゴシック" pitchFamily="34" charset="-128"/>
            </a:endParaRP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59666" indent="-292179" eaLnBrk="0" hangingPunct="0">
              <a:spcBef>
                <a:spcPct val="30000"/>
              </a:spcBef>
              <a:defRPr sz="1200">
                <a:solidFill>
                  <a:schemeClr val="tx1"/>
                </a:solidFill>
                <a:latin typeface="Calibri" pitchFamily="34" charset="0"/>
                <a:ea typeface="ＭＳ Ｐゴシック" pitchFamily="34" charset="-128"/>
              </a:defRPr>
            </a:lvl2pPr>
            <a:lvl3pPr marL="1168718" indent="-233744" eaLnBrk="0" hangingPunct="0">
              <a:spcBef>
                <a:spcPct val="30000"/>
              </a:spcBef>
              <a:defRPr sz="1200">
                <a:solidFill>
                  <a:schemeClr val="tx1"/>
                </a:solidFill>
                <a:latin typeface="Calibri" pitchFamily="34" charset="0"/>
                <a:ea typeface="ＭＳ Ｐゴシック" pitchFamily="34" charset="-128"/>
              </a:defRPr>
            </a:lvl3pPr>
            <a:lvl4pPr marL="1636205" indent="-233744" eaLnBrk="0" hangingPunct="0">
              <a:spcBef>
                <a:spcPct val="30000"/>
              </a:spcBef>
              <a:defRPr sz="1200">
                <a:solidFill>
                  <a:schemeClr val="tx1"/>
                </a:solidFill>
                <a:latin typeface="Calibri" pitchFamily="34" charset="0"/>
                <a:ea typeface="ＭＳ Ｐゴシック" pitchFamily="34" charset="-128"/>
              </a:defRPr>
            </a:lvl4pPr>
            <a:lvl5pPr marL="2103692" indent="-233744" eaLnBrk="0" hangingPunct="0">
              <a:spcBef>
                <a:spcPct val="30000"/>
              </a:spcBef>
              <a:defRPr sz="1200">
                <a:solidFill>
                  <a:schemeClr val="tx1"/>
                </a:solidFill>
                <a:latin typeface="Calibri" pitchFamily="34" charset="0"/>
                <a:ea typeface="ＭＳ Ｐゴシック" pitchFamily="34" charset="-128"/>
              </a:defRPr>
            </a:lvl5pPr>
            <a:lvl6pPr marL="2571179" indent="-233744"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3038666" indent="-233744"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506153" indent="-233744"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973640" indent="-233744"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281AB784-7E8A-47DB-B4EC-D14CF7D11F1C}" type="slidenum">
              <a:rPr lang="en-US" altLang="en-US" smtClean="0"/>
              <a:pPr eaLnBrk="1" hangingPunct="1">
                <a:spcBef>
                  <a:spcPct val="0"/>
                </a:spcBef>
              </a:pPr>
              <a:t>14</a:t>
            </a:fld>
            <a:endParaRPr lang="en-US" altLang="en-US" smtClean="0"/>
          </a:p>
        </p:txBody>
      </p:sp>
    </p:spTree>
    <p:extLst>
      <p:ext uri="{BB962C8B-B14F-4D97-AF65-F5344CB8AC3E}">
        <p14:creationId xmlns:p14="http://schemas.microsoft.com/office/powerpoint/2010/main" val="3815893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FD8AEB-BD06-4647-A3D4-9C2B8C6B7D97}" type="slidenum">
              <a:rPr lang="en-US" smtClean="0"/>
              <a:t>15</a:t>
            </a:fld>
            <a:endParaRPr lang="en-US"/>
          </a:p>
        </p:txBody>
      </p:sp>
    </p:spTree>
    <p:extLst>
      <p:ext uri="{BB962C8B-B14F-4D97-AF65-F5344CB8AC3E}">
        <p14:creationId xmlns:p14="http://schemas.microsoft.com/office/powerpoint/2010/main" val="1176235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252" indent="-179252" defTabSz="956011">
              <a:buFont typeface="Arial" panose="020B0604020202020204" pitchFamily="34" charset="0"/>
              <a:buChar char="•"/>
              <a:defRPr/>
            </a:pPr>
            <a:r>
              <a:rPr lang="en-US" b="0" dirty="0"/>
              <a:t>Describe what Optimal learning is. An </a:t>
            </a:r>
            <a:r>
              <a:rPr lang="en-US" dirty="0"/>
              <a:t>optimal learning environment reflects a belief that all students can achieve high standards. This can be accomplished when all three areas are addressed. </a:t>
            </a:r>
            <a:endParaRPr lang="en-US" b="0" dirty="0"/>
          </a:p>
          <a:p>
            <a:pPr marL="179252" indent="-179252" defTabSz="956011">
              <a:buFont typeface="Arial" panose="020B0604020202020204" pitchFamily="34" charset="0"/>
              <a:buChar char="•"/>
              <a:defRPr/>
            </a:pPr>
            <a:r>
              <a:rPr lang="en-US" dirty="0"/>
              <a:t>Diagram is a visual description of how these three areas of learning environments come together to create a sweet spot where optimal learning is able to occur but only once all three system areas are working together.</a:t>
            </a:r>
          </a:p>
        </p:txBody>
      </p:sp>
      <p:sp>
        <p:nvSpPr>
          <p:cNvPr id="4" name="Slide Number Placeholder 3"/>
          <p:cNvSpPr>
            <a:spLocks noGrp="1"/>
          </p:cNvSpPr>
          <p:nvPr>
            <p:ph type="sldNum" sz="quarter" idx="5"/>
          </p:nvPr>
        </p:nvSpPr>
        <p:spPr/>
        <p:txBody>
          <a:bodyPr/>
          <a:lstStyle/>
          <a:p>
            <a:fld id="{622C4F6C-0FC8-BE41-992A-A8F08C342D3F}" type="slidenum">
              <a:rPr lang="en-US" smtClean="0"/>
              <a:t>18</a:t>
            </a:fld>
            <a:endParaRPr lang="en-US"/>
          </a:p>
        </p:txBody>
      </p:sp>
    </p:spTree>
    <p:extLst>
      <p:ext uri="{BB962C8B-B14F-4D97-AF65-F5344CB8AC3E}">
        <p14:creationId xmlns:p14="http://schemas.microsoft.com/office/powerpoint/2010/main" val="4019871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252" indent="-179252">
              <a:buFont typeface="Arial" panose="020B0604020202020204" pitchFamily="34" charset="0"/>
              <a:buChar char="•"/>
            </a:pPr>
            <a:r>
              <a:rPr lang="en-US" dirty="0"/>
              <a:t>This slide is again meant to provide some background information. </a:t>
            </a:r>
          </a:p>
          <a:p>
            <a:pPr marL="179252" indent="-179252">
              <a:buFont typeface="Arial" panose="020B0604020202020204" pitchFamily="34" charset="0"/>
              <a:buChar char="•"/>
            </a:pPr>
            <a:r>
              <a:rPr lang="en-US" dirty="0"/>
              <a:t>This is how the 2020 initiative of school safety and climate is defining a safe school as. </a:t>
            </a:r>
          </a:p>
          <a:p>
            <a:pPr marL="179252" indent="-179252">
              <a:buFont typeface="Arial" panose="020B0604020202020204" pitchFamily="34" charset="0"/>
              <a:buChar char="•"/>
            </a:pPr>
            <a:r>
              <a:rPr lang="en-US" dirty="0"/>
              <a:t>The graphic is meant to show a circular relationship that individuals who feel more connected to their school feel more safe and feeling more safe leads to a feeling of more connectedness. Thus having an impact on the major functions in a school which are teaching and learning. </a:t>
            </a:r>
          </a:p>
        </p:txBody>
      </p:sp>
      <p:sp>
        <p:nvSpPr>
          <p:cNvPr id="4" name="Slide Number Placeholder 3"/>
          <p:cNvSpPr>
            <a:spLocks noGrp="1"/>
          </p:cNvSpPr>
          <p:nvPr>
            <p:ph type="sldNum" sz="quarter" idx="5"/>
          </p:nvPr>
        </p:nvSpPr>
        <p:spPr/>
        <p:txBody>
          <a:bodyPr/>
          <a:lstStyle/>
          <a:p>
            <a:fld id="{622C4F6C-0FC8-BE41-992A-A8F08C342D3F}" type="slidenum">
              <a:rPr lang="en-US" smtClean="0"/>
              <a:t>20</a:t>
            </a:fld>
            <a:endParaRPr lang="en-US"/>
          </a:p>
        </p:txBody>
      </p:sp>
    </p:spTree>
    <p:extLst>
      <p:ext uri="{BB962C8B-B14F-4D97-AF65-F5344CB8AC3E}">
        <p14:creationId xmlns:p14="http://schemas.microsoft.com/office/powerpoint/2010/main" val="1645812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ea typeface="ＭＳ Ｐゴシック" panose="020B0600070205080204" pitchFamily="34" charset="-128"/>
            </a:endParaRPr>
          </a:p>
        </p:txBody>
      </p:sp>
      <p:sp>
        <p:nvSpPr>
          <p:cNvPr id="143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93357" indent="-305392">
              <a:spcBef>
                <a:spcPct val="30000"/>
              </a:spcBef>
              <a:defRPr sz="1200">
                <a:solidFill>
                  <a:schemeClr val="tx1"/>
                </a:solidFill>
                <a:latin typeface="Arial" panose="020B0604020202020204" pitchFamily="34" charset="0"/>
              </a:defRPr>
            </a:lvl2pPr>
            <a:lvl3pPr marL="1221570" indent="-243983">
              <a:spcBef>
                <a:spcPct val="30000"/>
              </a:spcBef>
              <a:defRPr sz="1200">
                <a:solidFill>
                  <a:schemeClr val="tx1"/>
                </a:solidFill>
                <a:latin typeface="Arial" panose="020B0604020202020204" pitchFamily="34" charset="0"/>
              </a:defRPr>
            </a:lvl3pPr>
            <a:lvl4pPr marL="1709533" indent="-243983">
              <a:spcBef>
                <a:spcPct val="30000"/>
              </a:spcBef>
              <a:defRPr sz="1200">
                <a:solidFill>
                  <a:schemeClr val="tx1"/>
                </a:solidFill>
                <a:latin typeface="Arial" panose="020B0604020202020204" pitchFamily="34" charset="0"/>
              </a:defRPr>
            </a:lvl4pPr>
            <a:lvl5pPr marL="2199157" indent="-243983">
              <a:spcBef>
                <a:spcPct val="30000"/>
              </a:spcBef>
              <a:defRPr sz="1200">
                <a:solidFill>
                  <a:schemeClr val="tx1"/>
                </a:solidFill>
                <a:latin typeface="Arial" panose="020B0604020202020204" pitchFamily="34" charset="0"/>
              </a:defRPr>
            </a:lvl5pPr>
            <a:lvl6pPr marL="2677163" indent="-243983" eaLnBrk="0" fontAlgn="base" hangingPunct="0">
              <a:spcBef>
                <a:spcPct val="30000"/>
              </a:spcBef>
              <a:spcAft>
                <a:spcPct val="0"/>
              </a:spcAft>
              <a:defRPr sz="1200">
                <a:solidFill>
                  <a:schemeClr val="tx1"/>
                </a:solidFill>
                <a:latin typeface="Arial" panose="020B0604020202020204" pitchFamily="34" charset="0"/>
              </a:defRPr>
            </a:lvl6pPr>
            <a:lvl7pPr marL="3155168" indent="-243983" eaLnBrk="0" fontAlgn="base" hangingPunct="0">
              <a:spcBef>
                <a:spcPct val="30000"/>
              </a:spcBef>
              <a:spcAft>
                <a:spcPct val="0"/>
              </a:spcAft>
              <a:defRPr sz="1200">
                <a:solidFill>
                  <a:schemeClr val="tx1"/>
                </a:solidFill>
                <a:latin typeface="Arial" panose="020B0604020202020204" pitchFamily="34" charset="0"/>
              </a:defRPr>
            </a:lvl7pPr>
            <a:lvl8pPr marL="3633174" indent="-243983" eaLnBrk="0" fontAlgn="base" hangingPunct="0">
              <a:spcBef>
                <a:spcPct val="30000"/>
              </a:spcBef>
              <a:spcAft>
                <a:spcPct val="0"/>
              </a:spcAft>
              <a:defRPr sz="1200">
                <a:solidFill>
                  <a:schemeClr val="tx1"/>
                </a:solidFill>
                <a:latin typeface="Arial" panose="020B0604020202020204" pitchFamily="34" charset="0"/>
              </a:defRPr>
            </a:lvl8pPr>
            <a:lvl9pPr marL="4111179" indent="-243983"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9E9CC287-5720-421C-A6B0-E9C9E7301E94}" type="slidenum">
              <a:rPr lang="en-US" altLang="en-US" smtClean="0">
                <a:latin typeface="Calibri" panose="020F0502020204030204" pitchFamily="34" charset="0"/>
                <a:ea typeface="ＭＳ Ｐゴシック" panose="020B0600070205080204" pitchFamily="34" charset="-128"/>
              </a:rPr>
              <a:pPr fontAlgn="base">
                <a:spcBef>
                  <a:spcPct val="0"/>
                </a:spcBef>
                <a:spcAft>
                  <a:spcPct val="0"/>
                </a:spcAft>
              </a:pPr>
              <a:t>24</a:t>
            </a:fld>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617042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ea typeface="ＭＳ Ｐゴシック" panose="020B0600070205080204" pitchFamily="34" charset="-128"/>
            </a:endParaRPr>
          </a:p>
        </p:txBody>
      </p:sp>
      <p:sp>
        <p:nvSpPr>
          <p:cNvPr id="143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93357" indent="-305392">
              <a:spcBef>
                <a:spcPct val="30000"/>
              </a:spcBef>
              <a:defRPr sz="1200">
                <a:solidFill>
                  <a:schemeClr val="tx1"/>
                </a:solidFill>
                <a:latin typeface="Arial" panose="020B0604020202020204" pitchFamily="34" charset="0"/>
              </a:defRPr>
            </a:lvl2pPr>
            <a:lvl3pPr marL="1221570" indent="-243983">
              <a:spcBef>
                <a:spcPct val="30000"/>
              </a:spcBef>
              <a:defRPr sz="1200">
                <a:solidFill>
                  <a:schemeClr val="tx1"/>
                </a:solidFill>
                <a:latin typeface="Arial" panose="020B0604020202020204" pitchFamily="34" charset="0"/>
              </a:defRPr>
            </a:lvl3pPr>
            <a:lvl4pPr marL="1709533" indent="-243983">
              <a:spcBef>
                <a:spcPct val="30000"/>
              </a:spcBef>
              <a:defRPr sz="1200">
                <a:solidFill>
                  <a:schemeClr val="tx1"/>
                </a:solidFill>
                <a:latin typeface="Arial" panose="020B0604020202020204" pitchFamily="34" charset="0"/>
              </a:defRPr>
            </a:lvl4pPr>
            <a:lvl5pPr marL="2199157" indent="-243983">
              <a:spcBef>
                <a:spcPct val="30000"/>
              </a:spcBef>
              <a:defRPr sz="1200">
                <a:solidFill>
                  <a:schemeClr val="tx1"/>
                </a:solidFill>
                <a:latin typeface="Arial" panose="020B0604020202020204" pitchFamily="34" charset="0"/>
              </a:defRPr>
            </a:lvl5pPr>
            <a:lvl6pPr marL="2677163" indent="-243983" eaLnBrk="0" fontAlgn="base" hangingPunct="0">
              <a:spcBef>
                <a:spcPct val="30000"/>
              </a:spcBef>
              <a:spcAft>
                <a:spcPct val="0"/>
              </a:spcAft>
              <a:defRPr sz="1200">
                <a:solidFill>
                  <a:schemeClr val="tx1"/>
                </a:solidFill>
                <a:latin typeface="Arial" panose="020B0604020202020204" pitchFamily="34" charset="0"/>
              </a:defRPr>
            </a:lvl6pPr>
            <a:lvl7pPr marL="3155168" indent="-243983" eaLnBrk="0" fontAlgn="base" hangingPunct="0">
              <a:spcBef>
                <a:spcPct val="30000"/>
              </a:spcBef>
              <a:spcAft>
                <a:spcPct val="0"/>
              </a:spcAft>
              <a:defRPr sz="1200">
                <a:solidFill>
                  <a:schemeClr val="tx1"/>
                </a:solidFill>
                <a:latin typeface="Arial" panose="020B0604020202020204" pitchFamily="34" charset="0"/>
              </a:defRPr>
            </a:lvl7pPr>
            <a:lvl8pPr marL="3633174" indent="-243983" eaLnBrk="0" fontAlgn="base" hangingPunct="0">
              <a:spcBef>
                <a:spcPct val="30000"/>
              </a:spcBef>
              <a:spcAft>
                <a:spcPct val="0"/>
              </a:spcAft>
              <a:defRPr sz="1200">
                <a:solidFill>
                  <a:schemeClr val="tx1"/>
                </a:solidFill>
                <a:latin typeface="Arial" panose="020B0604020202020204" pitchFamily="34" charset="0"/>
              </a:defRPr>
            </a:lvl8pPr>
            <a:lvl9pPr marL="4111179" indent="-243983"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9E9CC287-5720-421C-A6B0-E9C9E7301E94}" type="slidenum">
              <a:rPr lang="en-US" altLang="en-US" smtClean="0">
                <a:latin typeface="Calibri" panose="020F0502020204030204" pitchFamily="34" charset="0"/>
                <a:ea typeface="ＭＳ Ｐゴシック" panose="020B0600070205080204" pitchFamily="34" charset="-128"/>
              </a:rPr>
              <a:pPr fontAlgn="base">
                <a:spcBef>
                  <a:spcPct val="0"/>
                </a:spcBef>
                <a:spcAft>
                  <a:spcPct val="0"/>
                </a:spcAft>
              </a:pPr>
              <a:t>25</a:t>
            </a:fld>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053593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ea typeface="ＭＳ Ｐゴシック" panose="020B0600070205080204" pitchFamily="34" charset="-128"/>
            </a:endParaRPr>
          </a:p>
        </p:txBody>
      </p:sp>
      <p:sp>
        <p:nvSpPr>
          <p:cNvPr id="163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93357" indent="-305392">
              <a:spcBef>
                <a:spcPct val="30000"/>
              </a:spcBef>
              <a:defRPr sz="1200">
                <a:solidFill>
                  <a:schemeClr val="tx1"/>
                </a:solidFill>
                <a:latin typeface="Arial" panose="020B0604020202020204" pitchFamily="34" charset="0"/>
              </a:defRPr>
            </a:lvl2pPr>
            <a:lvl3pPr marL="1221570" indent="-243983">
              <a:spcBef>
                <a:spcPct val="30000"/>
              </a:spcBef>
              <a:defRPr sz="1200">
                <a:solidFill>
                  <a:schemeClr val="tx1"/>
                </a:solidFill>
                <a:latin typeface="Arial" panose="020B0604020202020204" pitchFamily="34" charset="0"/>
              </a:defRPr>
            </a:lvl3pPr>
            <a:lvl4pPr marL="1709533" indent="-243983">
              <a:spcBef>
                <a:spcPct val="30000"/>
              </a:spcBef>
              <a:defRPr sz="1200">
                <a:solidFill>
                  <a:schemeClr val="tx1"/>
                </a:solidFill>
                <a:latin typeface="Arial" panose="020B0604020202020204" pitchFamily="34" charset="0"/>
              </a:defRPr>
            </a:lvl4pPr>
            <a:lvl5pPr marL="2199157" indent="-243983">
              <a:spcBef>
                <a:spcPct val="30000"/>
              </a:spcBef>
              <a:defRPr sz="1200">
                <a:solidFill>
                  <a:schemeClr val="tx1"/>
                </a:solidFill>
                <a:latin typeface="Arial" panose="020B0604020202020204" pitchFamily="34" charset="0"/>
              </a:defRPr>
            </a:lvl5pPr>
            <a:lvl6pPr marL="2677163" indent="-243983" eaLnBrk="0" fontAlgn="base" hangingPunct="0">
              <a:spcBef>
                <a:spcPct val="30000"/>
              </a:spcBef>
              <a:spcAft>
                <a:spcPct val="0"/>
              </a:spcAft>
              <a:defRPr sz="1200">
                <a:solidFill>
                  <a:schemeClr val="tx1"/>
                </a:solidFill>
                <a:latin typeface="Arial" panose="020B0604020202020204" pitchFamily="34" charset="0"/>
              </a:defRPr>
            </a:lvl6pPr>
            <a:lvl7pPr marL="3155168" indent="-243983" eaLnBrk="0" fontAlgn="base" hangingPunct="0">
              <a:spcBef>
                <a:spcPct val="30000"/>
              </a:spcBef>
              <a:spcAft>
                <a:spcPct val="0"/>
              </a:spcAft>
              <a:defRPr sz="1200">
                <a:solidFill>
                  <a:schemeClr val="tx1"/>
                </a:solidFill>
                <a:latin typeface="Arial" panose="020B0604020202020204" pitchFamily="34" charset="0"/>
              </a:defRPr>
            </a:lvl7pPr>
            <a:lvl8pPr marL="3633174" indent="-243983" eaLnBrk="0" fontAlgn="base" hangingPunct="0">
              <a:spcBef>
                <a:spcPct val="30000"/>
              </a:spcBef>
              <a:spcAft>
                <a:spcPct val="0"/>
              </a:spcAft>
              <a:defRPr sz="1200">
                <a:solidFill>
                  <a:schemeClr val="tx1"/>
                </a:solidFill>
                <a:latin typeface="Arial" panose="020B0604020202020204" pitchFamily="34" charset="0"/>
              </a:defRPr>
            </a:lvl8pPr>
            <a:lvl9pPr marL="4111179" indent="-243983"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D52139AA-DD1B-4155-BCFF-2EFD50AD9857}" type="slidenum">
              <a:rPr lang="en-US" altLang="en-US" smtClean="0">
                <a:latin typeface="Calibri" panose="020F0502020204030204" pitchFamily="34" charset="0"/>
                <a:ea typeface="ＭＳ Ｐゴシック" panose="020B0600070205080204" pitchFamily="34" charset="-128"/>
              </a:rPr>
              <a:pPr fontAlgn="base">
                <a:spcBef>
                  <a:spcPct val="0"/>
                </a:spcBef>
                <a:spcAft>
                  <a:spcPct val="0"/>
                </a:spcAft>
              </a:pPr>
              <a:t>26</a:t>
            </a:fld>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201523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anose="02020603050405020304" pitchFamily="18" charset="0"/>
              <a:ea typeface="ＭＳ Ｐゴシック" panose="020B0600070205080204" pitchFamily="34" charset="-128"/>
            </a:endParaRPr>
          </a:p>
        </p:txBody>
      </p:sp>
      <p:sp>
        <p:nvSpPr>
          <p:cNvPr id="18436" name="Footer Placeholder 3"/>
          <p:cNvSpPr>
            <a:spLocks noGrp="1"/>
          </p:cNvSpPr>
          <p:nvPr>
            <p:ph type="ftr" sz="quarter" idx="4"/>
          </p:nvPr>
        </p:nvSpPr>
        <p:spPr>
          <a:noFill/>
        </p:spPr>
        <p:txBody>
          <a:bodyPr/>
          <a:lstStyle>
            <a:lvl1pPr defTabSz="1004144">
              <a:defRPr>
                <a:solidFill>
                  <a:schemeClr val="tx1"/>
                </a:solidFill>
                <a:latin typeface="Calibri" panose="020F0502020204030204" pitchFamily="34" charset="0"/>
              </a:defRPr>
            </a:lvl1pPr>
            <a:lvl2pPr marL="798336" indent="-307053" defTabSz="1004144">
              <a:defRPr>
                <a:solidFill>
                  <a:schemeClr val="tx1"/>
                </a:solidFill>
                <a:latin typeface="Calibri" panose="020F0502020204030204" pitchFamily="34" charset="0"/>
              </a:defRPr>
            </a:lvl2pPr>
            <a:lvl3pPr marL="1228209" indent="-243983" defTabSz="1004144">
              <a:defRPr>
                <a:solidFill>
                  <a:schemeClr val="tx1"/>
                </a:solidFill>
                <a:latin typeface="Calibri" panose="020F0502020204030204" pitchFamily="34" charset="0"/>
              </a:defRPr>
            </a:lvl3pPr>
            <a:lvl4pPr marL="1719492" indent="-243983" defTabSz="1004144">
              <a:defRPr>
                <a:solidFill>
                  <a:schemeClr val="tx1"/>
                </a:solidFill>
                <a:latin typeface="Calibri" panose="020F0502020204030204" pitchFamily="34" charset="0"/>
              </a:defRPr>
            </a:lvl4pPr>
            <a:lvl5pPr marL="2212435" indent="-243983" defTabSz="1004144">
              <a:defRPr>
                <a:solidFill>
                  <a:schemeClr val="tx1"/>
                </a:solidFill>
                <a:latin typeface="Calibri" panose="020F0502020204030204" pitchFamily="34" charset="0"/>
              </a:defRPr>
            </a:lvl5pPr>
            <a:lvl6pPr marL="2690441" indent="-243983" defTabSz="1004144" eaLnBrk="0" fontAlgn="base" hangingPunct="0">
              <a:spcBef>
                <a:spcPct val="0"/>
              </a:spcBef>
              <a:spcAft>
                <a:spcPct val="0"/>
              </a:spcAft>
              <a:defRPr>
                <a:solidFill>
                  <a:schemeClr val="tx1"/>
                </a:solidFill>
                <a:latin typeface="Calibri" panose="020F0502020204030204" pitchFamily="34" charset="0"/>
              </a:defRPr>
            </a:lvl6pPr>
            <a:lvl7pPr marL="3168446" indent="-243983" defTabSz="1004144" eaLnBrk="0" fontAlgn="base" hangingPunct="0">
              <a:spcBef>
                <a:spcPct val="0"/>
              </a:spcBef>
              <a:spcAft>
                <a:spcPct val="0"/>
              </a:spcAft>
              <a:defRPr>
                <a:solidFill>
                  <a:schemeClr val="tx1"/>
                </a:solidFill>
                <a:latin typeface="Calibri" panose="020F0502020204030204" pitchFamily="34" charset="0"/>
              </a:defRPr>
            </a:lvl7pPr>
            <a:lvl8pPr marL="3646452" indent="-243983" defTabSz="1004144" eaLnBrk="0" fontAlgn="base" hangingPunct="0">
              <a:spcBef>
                <a:spcPct val="0"/>
              </a:spcBef>
              <a:spcAft>
                <a:spcPct val="0"/>
              </a:spcAft>
              <a:defRPr>
                <a:solidFill>
                  <a:schemeClr val="tx1"/>
                </a:solidFill>
                <a:latin typeface="Calibri" panose="020F0502020204030204" pitchFamily="34" charset="0"/>
              </a:defRPr>
            </a:lvl8pPr>
            <a:lvl9pPr marL="4124457" indent="-243983" defTabSz="1004144"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en-US" altLang="en-US" smtClean="0">
                <a:latin typeface="Times New Roman" panose="02020603050405020304" pitchFamily="18" charset="0"/>
              </a:rPr>
              <a:t>May 16, 2003</a:t>
            </a:r>
          </a:p>
        </p:txBody>
      </p:sp>
      <p:sp>
        <p:nvSpPr>
          <p:cNvPr id="1843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4144">
              <a:spcBef>
                <a:spcPct val="30000"/>
              </a:spcBef>
              <a:defRPr sz="1200">
                <a:solidFill>
                  <a:schemeClr val="tx1"/>
                </a:solidFill>
                <a:latin typeface="Arial" panose="020B0604020202020204" pitchFamily="34" charset="0"/>
              </a:defRPr>
            </a:lvl1pPr>
            <a:lvl2pPr marL="793357" indent="-305392" defTabSz="1004144">
              <a:spcBef>
                <a:spcPct val="30000"/>
              </a:spcBef>
              <a:defRPr sz="1200">
                <a:solidFill>
                  <a:schemeClr val="tx1"/>
                </a:solidFill>
                <a:latin typeface="Arial" panose="020B0604020202020204" pitchFamily="34" charset="0"/>
              </a:defRPr>
            </a:lvl2pPr>
            <a:lvl3pPr marL="1221570" indent="-243983" defTabSz="1004144">
              <a:spcBef>
                <a:spcPct val="30000"/>
              </a:spcBef>
              <a:defRPr sz="1200">
                <a:solidFill>
                  <a:schemeClr val="tx1"/>
                </a:solidFill>
                <a:latin typeface="Arial" panose="020B0604020202020204" pitchFamily="34" charset="0"/>
              </a:defRPr>
            </a:lvl3pPr>
            <a:lvl4pPr marL="1709533" indent="-243983" defTabSz="1004144">
              <a:spcBef>
                <a:spcPct val="30000"/>
              </a:spcBef>
              <a:defRPr sz="1200">
                <a:solidFill>
                  <a:schemeClr val="tx1"/>
                </a:solidFill>
                <a:latin typeface="Arial" panose="020B0604020202020204" pitchFamily="34" charset="0"/>
              </a:defRPr>
            </a:lvl4pPr>
            <a:lvl5pPr marL="2199157" indent="-243983" defTabSz="1004144">
              <a:spcBef>
                <a:spcPct val="30000"/>
              </a:spcBef>
              <a:defRPr sz="1200">
                <a:solidFill>
                  <a:schemeClr val="tx1"/>
                </a:solidFill>
                <a:latin typeface="Arial" panose="020B0604020202020204" pitchFamily="34" charset="0"/>
              </a:defRPr>
            </a:lvl5pPr>
            <a:lvl6pPr marL="2677163" indent="-243983" defTabSz="1004144" eaLnBrk="0" fontAlgn="base" hangingPunct="0">
              <a:spcBef>
                <a:spcPct val="30000"/>
              </a:spcBef>
              <a:spcAft>
                <a:spcPct val="0"/>
              </a:spcAft>
              <a:defRPr sz="1200">
                <a:solidFill>
                  <a:schemeClr val="tx1"/>
                </a:solidFill>
                <a:latin typeface="Arial" panose="020B0604020202020204" pitchFamily="34" charset="0"/>
              </a:defRPr>
            </a:lvl6pPr>
            <a:lvl7pPr marL="3155168" indent="-243983" defTabSz="1004144" eaLnBrk="0" fontAlgn="base" hangingPunct="0">
              <a:spcBef>
                <a:spcPct val="30000"/>
              </a:spcBef>
              <a:spcAft>
                <a:spcPct val="0"/>
              </a:spcAft>
              <a:defRPr sz="1200">
                <a:solidFill>
                  <a:schemeClr val="tx1"/>
                </a:solidFill>
                <a:latin typeface="Arial" panose="020B0604020202020204" pitchFamily="34" charset="0"/>
              </a:defRPr>
            </a:lvl7pPr>
            <a:lvl8pPr marL="3633174" indent="-243983" defTabSz="1004144" eaLnBrk="0" fontAlgn="base" hangingPunct="0">
              <a:spcBef>
                <a:spcPct val="30000"/>
              </a:spcBef>
              <a:spcAft>
                <a:spcPct val="0"/>
              </a:spcAft>
              <a:defRPr sz="1200">
                <a:solidFill>
                  <a:schemeClr val="tx1"/>
                </a:solidFill>
                <a:latin typeface="Arial" panose="020B0604020202020204" pitchFamily="34" charset="0"/>
              </a:defRPr>
            </a:lvl8pPr>
            <a:lvl9pPr marL="4111179" indent="-243983" defTabSz="1004144" eaLnBrk="0" fontAlgn="base" hangingPunct="0">
              <a:spcBef>
                <a:spcPct val="30000"/>
              </a:spcBef>
              <a:spcAft>
                <a:spcPct val="0"/>
              </a:spcAft>
              <a:defRPr sz="1200">
                <a:solidFill>
                  <a:schemeClr val="tx1"/>
                </a:solidFill>
                <a:latin typeface="Arial" panose="020B0604020202020204" pitchFamily="34" charset="0"/>
              </a:defRPr>
            </a:lvl9pPr>
          </a:lstStyle>
          <a:p>
            <a:pPr eaLnBrk="0" fontAlgn="base" hangingPunct="0">
              <a:spcBef>
                <a:spcPct val="0"/>
              </a:spcBef>
              <a:spcAft>
                <a:spcPct val="0"/>
              </a:spcAft>
            </a:pPr>
            <a:fld id="{07127209-E578-47EB-9D56-C9B9B6548CB0}" type="slidenum">
              <a:rPr lang="en-US" altLang="en-US" smtClean="0">
                <a:latin typeface="Times New Roman" panose="02020603050405020304" pitchFamily="18" charset="0"/>
                <a:ea typeface="ＭＳ Ｐゴシック" panose="020B0600070205080204" pitchFamily="34" charset="-128"/>
              </a:rPr>
              <a:pPr eaLnBrk="0" fontAlgn="base" hangingPunct="0">
                <a:spcBef>
                  <a:spcPct val="0"/>
                </a:spcBef>
                <a:spcAft>
                  <a:spcPct val="0"/>
                </a:spcAft>
              </a:pPr>
              <a:t>27</a:t>
            </a:fld>
            <a:endParaRPr lang="en-US" altLang="en-US"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31388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anose="02020603050405020304" pitchFamily="18" charset="0"/>
              <a:ea typeface="ＭＳ Ｐゴシック" panose="020B0600070205080204" pitchFamily="34" charset="-128"/>
            </a:endParaRPr>
          </a:p>
        </p:txBody>
      </p:sp>
      <p:sp>
        <p:nvSpPr>
          <p:cNvPr id="22532" name="Footer Placeholder 3"/>
          <p:cNvSpPr>
            <a:spLocks noGrp="1"/>
          </p:cNvSpPr>
          <p:nvPr>
            <p:ph type="ftr" sz="quarter" idx="4"/>
          </p:nvPr>
        </p:nvSpPr>
        <p:spPr>
          <a:noFill/>
        </p:spPr>
        <p:txBody>
          <a:bodyPr/>
          <a:lstStyle>
            <a:lvl1pPr defTabSz="1004144">
              <a:defRPr>
                <a:solidFill>
                  <a:schemeClr val="tx1"/>
                </a:solidFill>
                <a:latin typeface="Calibri" panose="020F0502020204030204" pitchFamily="34" charset="0"/>
              </a:defRPr>
            </a:lvl1pPr>
            <a:lvl2pPr marL="798336" indent="-307053" defTabSz="1004144">
              <a:defRPr>
                <a:solidFill>
                  <a:schemeClr val="tx1"/>
                </a:solidFill>
                <a:latin typeface="Calibri" panose="020F0502020204030204" pitchFamily="34" charset="0"/>
              </a:defRPr>
            </a:lvl2pPr>
            <a:lvl3pPr marL="1228209" indent="-243983" defTabSz="1004144">
              <a:defRPr>
                <a:solidFill>
                  <a:schemeClr val="tx1"/>
                </a:solidFill>
                <a:latin typeface="Calibri" panose="020F0502020204030204" pitchFamily="34" charset="0"/>
              </a:defRPr>
            </a:lvl3pPr>
            <a:lvl4pPr marL="1719492" indent="-243983" defTabSz="1004144">
              <a:defRPr>
                <a:solidFill>
                  <a:schemeClr val="tx1"/>
                </a:solidFill>
                <a:latin typeface="Calibri" panose="020F0502020204030204" pitchFamily="34" charset="0"/>
              </a:defRPr>
            </a:lvl4pPr>
            <a:lvl5pPr marL="2212435" indent="-243983" defTabSz="1004144">
              <a:defRPr>
                <a:solidFill>
                  <a:schemeClr val="tx1"/>
                </a:solidFill>
                <a:latin typeface="Calibri" panose="020F0502020204030204" pitchFamily="34" charset="0"/>
              </a:defRPr>
            </a:lvl5pPr>
            <a:lvl6pPr marL="2690441" indent="-243983" defTabSz="1004144" eaLnBrk="0" fontAlgn="base" hangingPunct="0">
              <a:spcBef>
                <a:spcPct val="0"/>
              </a:spcBef>
              <a:spcAft>
                <a:spcPct val="0"/>
              </a:spcAft>
              <a:defRPr>
                <a:solidFill>
                  <a:schemeClr val="tx1"/>
                </a:solidFill>
                <a:latin typeface="Calibri" panose="020F0502020204030204" pitchFamily="34" charset="0"/>
              </a:defRPr>
            </a:lvl6pPr>
            <a:lvl7pPr marL="3168446" indent="-243983" defTabSz="1004144" eaLnBrk="0" fontAlgn="base" hangingPunct="0">
              <a:spcBef>
                <a:spcPct val="0"/>
              </a:spcBef>
              <a:spcAft>
                <a:spcPct val="0"/>
              </a:spcAft>
              <a:defRPr>
                <a:solidFill>
                  <a:schemeClr val="tx1"/>
                </a:solidFill>
                <a:latin typeface="Calibri" panose="020F0502020204030204" pitchFamily="34" charset="0"/>
              </a:defRPr>
            </a:lvl7pPr>
            <a:lvl8pPr marL="3646452" indent="-243983" defTabSz="1004144" eaLnBrk="0" fontAlgn="base" hangingPunct="0">
              <a:spcBef>
                <a:spcPct val="0"/>
              </a:spcBef>
              <a:spcAft>
                <a:spcPct val="0"/>
              </a:spcAft>
              <a:defRPr>
                <a:solidFill>
                  <a:schemeClr val="tx1"/>
                </a:solidFill>
                <a:latin typeface="Calibri" panose="020F0502020204030204" pitchFamily="34" charset="0"/>
              </a:defRPr>
            </a:lvl8pPr>
            <a:lvl9pPr marL="4124457" indent="-243983" defTabSz="1004144"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en-US" altLang="en-US" smtClean="0">
                <a:latin typeface="Times New Roman" panose="02020603050405020304" pitchFamily="18" charset="0"/>
              </a:rPr>
              <a:t>May 16, 2003</a:t>
            </a:r>
          </a:p>
        </p:txBody>
      </p:sp>
      <p:sp>
        <p:nvSpPr>
          <p:cNvPr id="2253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4144">
              <a:spcBef>
                <a:spcPct val="30000"/>
              </a:spcBef>
              <a:defRPr sz="1200">
                <a:solidFill>
                  <a:schemeClr val="tx1"/>
                </a:solidFill>
                <a:latin typeface="Arial" panose="020B0604020202020204" pitchFamily="34" charset="0"/>
              </a:defRPr>
            </a:lvl1pPr>
            <a:lvl2pPr marL="793357" indent="-305392" defTabSz="1004144">
              <a:spcBef>
                <a:spcPct val="30000"/>
              </a:spcBef>
              <a:defRPr sz="1200">
                <a:solidFill>
                  <a:schemeClr val="tx1"/>
                </a:solidFill>
                <a:latin typeface="Arial" panose="020B0604020202020204" pitchFamily="34" charset="0"/>
              </a:defRPr>
            </a:lvl2pPr>
            <a:lvl3pPr marL="1221570" indent="-243983" defTabSz="1004144">
              <a:spcBef>
                <a:spcPct val="30000"/>
              </a:spcBef>
              <a:defRPr sz="1200">
                <a:solidFill>
                  <a:schemeClr val="tx1"/>
                </a:solidFill>
                <a:latin typeface="Arial" panose="020B0604020202020204" pitchFamily="34" charset="0"/>
              </a:defRPr>
            </a:lvl3pPr>
            <a:lvl4pPr marL="1709533" indent="-243983" defTabSz="1004144">
              <a:spcBef>
                <a:spcPct val="30000"/>
              </a:spcBef>
              <a:defRPr sz="1200">
                <a:solidFill>
                  <a:schemeClr val="tx1"/>
                </a:solidFill>
                <a:latin typeface="Arial" panose="020B0604020202020204" pitchFamily="34" charset="0"/>
              </a:defRPr>
            </a:lvl4pPr>
            <a:lvl5pPr marL="2199157" indent="-243983" defTabSz="1004144">
              <a:spcBef>
                <a:spcPct val="30000"/>
              </a:spcBef>
              <a:defRPr sz="1200">
                <a:solidFill>
                  <a:schemeClr val="tx1"/>
                </a:solidFill>
                <a:latin typeface="Arial" panose="020B0604020202020204" pitchFamily="34" charset="0"/>
              </a:defRPr>
            </a:lvl5pPr>
            <a:lvl6pPr marL="2677163" indent="-243983" defTabSz="1004144" eaLnBrk="0" fontAlgn="base" hangingPunct="0">
              <a:spcBef>
                <a:spcPct val="30000"/>
              </a:spcBef>
              <a:spcAft>
                <a:spcPct val="0"/>
              </a:spcAft>
              <a:defRPr sz="1200">
                <a:solidFill>
                  <a:schemeClr val="tx1"/>
                </a:solidFill>
                <a:latin typeface="Arial" panose="020B0604020202020204" pitchFamily="34" charset="0"/>
              </a:defRPr>
            </a:lvl6pPr>
            <a:lvl7pPr marL="3155168" indent="-243983" defTabSz="1004144" eaLnBrk="0" fontAlgn="base" hangingPunct="0">
              <a:spcBef>
                <a:spcPct val="30000"/>
              </a:spcBef>
              <a:spcAft>
                <a:spcPct val="0"/>
              </a:spcAft>
              <a:defRPr sz="1200">
                <a:solidFill>
                  <a:schemeClr val="tx1"/>
                </a:solidFill>
                <a:latin typeface="Arial" panose="020B0604020202020204" pitchFamily="34" charset="0"/>
              </a:defRPr>
            </a:lvl7pPr>
            <a:lvl8pPr marL="3633174" indent="-243983" defTabSz="1004144" eaLnBrk="0" fontAlgn="base" hangingPunct="0">
              <a:spcBef>
                <a:spcPct val="30000"/>
              </a:spcBef>
              <a:spcAft>
                <a:spcPct val="0"/>
              </a:spcAft>
              <a:defRPr sz="1200">
                <a:solidFill>
                  <a:schemeClr val="tx1"/>
                </a:solidFill>
                <a:latin typeface="Arial" panose="020B0604020202020204" pitchFamily="34" charset="0"/>
              </a:defRPr>
            </a:lvl8pPr>
            <a:lvl9pPr marL="4111179" indent="-243983" defTabSz="1004144" eaLnBrk="0" fontAlgn="base" hangingPunct="0">
              <a:spcBef>
                <a:spcPct val="30000"/>
              </a:spcBef>
              <a:spcAft>
                <a:spcPct val="0"/>
              </a:spcAft>
              <a:defRPr sz="1200">
                <a:solidFill>
                  <a:schemeClr val="tx1"/>
                </a:solidFill>
                <a:latin typeface="Arial" panose="020B0604020202020204" pitchFamily="34" charset="0"/>
              </a:defRPr>
            </a:lvl9pPr>
          </a:lstStyle>
          <a:p>
            <a:pPr eaLnBrk="0" fontAlgn="base" hangingPunct="0">
              <a:spcBef>
                <a:spcPct val="0"/>
              </a:spcBef>
              <a:spcAft>
                <a:spcPct val="0"/>
              </a:spcAft>
            </a:pPr>
            <a:fld id="{4D9FB3E4-B1A4-42A0-8D34-7B2365F19A7F}" type="slidenum">
              <a:rPr lang="en-US" altLang="en-US" smtClean="0">
                <a:latin typeface="Times New Roman" panose="02020603050405020304" pitchFamily="18" charset="0"/>
                <a:ea typeface="ＭＳ Ｐゴシック" panose="020B0600070205080204" pitchFamily="34" charset="-128"/>
              </a:rPr>
              <a:pPr eaLnBrk="0" fontAlgn="base" hangingPunct="0">
                <a:spcBef>
                  <a:spcPct val="0"/>
                </a:spcBef>
                <a:spcAft>
                  <a:spcPct val="0"/>
                </a:spcAft>
              </a:pPr>
              <a:t>29</a:t>
            </a:fld>
            <a:endParaRPr lang="en-US" altLang="en-US"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4127049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4320549" y="9317583"/>
            <a:ext cx="3306317" cy="491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08" tIns="50053" rIns="100108" bIns="50053" anchor="b"/>
          <a:lstStyle>
            <a:lvl1pPr defTabSz="936625">
              <a:defRPr>
                <a:solidFill>
                  <a:schemeClr val="tx1"/>
                </a:solidFill>
                <a:latin typeface="Calibri" panose="020F0502020204030204" pitchFamily="34" charset="0"/>
              </a:defRPr>
            </a:lvl1pPr>
            <a:lvl2pPr marL="742950" indent="-285750" defTabSz="936625">
              <a:defRPr>
                <a:solidFill>
                  <a:schemeClr val="tx1"/>
                </a:solidFill>
                <a:latin typeface="Calibri" panose="020F0502020204030204" pitchFamily="34" charset="0"/>
              </a:defRPr>
            </a:lvl2pPr>
            <a:lvl3pPr marL="1143000" indent="-228600" defTabSz="936625">
              <a:defRPr>
                <a:solidFill>
                  <a:schemeClr val="tx1"/>
                </a:solidFill>
                <a:latin typeface="Calibri" panose="020F0502020204030204" pitchFamily="34" charset="0"/>
              </a:defRPr>
            </a:lvl3pPr>
            <a:lvl4pPr marL="1600200" indent="-228600" defTabSz="936625">
              <a:defRPr>
                <a:solidFill>
                  <a:schemeClr val="tx1"/>
                </a:solidFill>
                <a:latin typeface="Calibri" panose="020F0502020204030204" pitchFamily="34" charset="0"/>
              </a:defRPr>
            </a:lvl4pPr>
            <a:lvl5pPr marL="2057400" indent="-228600" defTabSz="936625">
              <a:defRPr>
                <a:solidFill>
                  <a:schemeClr val="tx1"/>
                </a:solidFill>
                <a:latin typeface="Calibri" panose="020F0502020204030204" pitchFamily="34" charset="0"/>
              </a:defRPr>
            </a:lvl5pPr>
            <a:lvl6pPr marL="2514600" indent="-228600" defTabSz="936625" eaLnBrk="0" fontAlgn="base" hangingPunct="0">
              <a:spcBef>
                <a:spcPct val="0"/>
              </a:spcBef>
              <a:spcAft>
                <a:spcPct val="0"/>
              </a:spcAft>
              <a:defRPr>
                <a:solidFill>
                  <a:schemeClr val="tx1"/>
                </a:solidFill>
                <a:latin typeface="Calibri" panose="020F0502020204030204" pitchFamily="34" charset="0"/>
              </a:defRPr>
            </a:lvl6pPr>
            <a:lvl7pPr marL="2971800" indent="-228600" defTabSz="936625" eaLnBrk="0" fontAlgn="base" hangingPunct="0">
              <a:spcBef>
                <a:spcPct val="0"/>
              </a:spcBef>
              <a:spcAft>
                <a:spcPct val="0"/>
              </a:spcAft>
              <a:defRPr>
                <a:solidFill>
                  <a:schemeClr val="tx1"/>
                </a:solidFill>
                <a:latin typeface="Calibri" panose="020F0502020204030204" pitchFamily="34" charset="0"/>
              </a:defRPr>
            </a:lvl7pPr>
            <a:lvl8pPr marL="3429000" indent="-228600" defTabSz="936625" eaLnBrk="0" fontAlgn="base" hangingPunct="0">
              <a:spcBef>
                <a:spcPct val="0"/>
              </a:spcBef>
              <a:spcAft>
                <a:spcPct val="0"/>
              </a:spcAft>
              <a:defRPr>
                <a:solidFill>
                  <a:schemeClr val="tx1"/>
                </a:solidFill>
                <a:latin typeface="Calibri" panose="020F0502020204030204" pitchFamily="34" charset="0"/>
              </a:defRPr>
            </a:lvl8pPr>
            <a:lvl9pPr marL="3886200" indent="-228600" defTabSz="936625"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11308CED-1BC8-4D29-B1C7-81BE0CB57065}" type="slidenum">
              <a:rPr lang="en-US" altLang="en-US" sz="1200">
                <a:latin typeface="Times New Roman" panose="02020603050405020304" pitchFamily="18" charset="0"/>
              </a:rPr>
              <a:pPr algn="r" eaLnBrk="1" hangingPunct="1"/>
              <a:t>30</a:t>
            </a:fld>
            <a:endParaRPr lang="en-US" altLang="en-US" sz="1200">
              <a:latin typeface="Times New Roman" panose="02020603050405020304" pitchFamily="18" charset="0"/>
            </a:endParaRPr>
          </a:p>
        </p:txBody>
      </p:sp>
      <p:sp>
        <p:nvSpPr>
          <p:cNvPr id="28675" name="Rectangle 2"/>
          <p:cNvSpPr>
            <a:spLocks noGrp="1" noRot="1" noChangeAspect="1" noChangeArrowheads="1" noTextEdit="1"/>
          </p:cNvSpPr>
          <p:nvPr>
            <p:ph type="sldImg"/>
          </p:nvPr>
        </p:nvSpPr>
        <p:spPr>
          <a:xfrm>
            <a:off x="1363663" y="736600"/>
            <a:ext cx="4897437" cy="3673475"/>
          </a:xfrm>
          <a:ln w="12700" cap="flat"/>
        </p:spPr>
      </p:sp>
      <p:sp>
        <p:nvSpPr>
          <p:cNvPr id="28676" name="Rectangle 3"/>
          <p:cNvSpPr>
            <a:spLocks noGrp="1" noChangeArrowheads="1"/>
          </p:cNvSpPr>
          <p:nvPr>
            <p:ph type="body" idx="1"/>
          </p:nvPr>
        </p:nvSpPr>
        <p:spPr>
          <a:xfrm>
            <a:off x="1017588" y="4409522"/>
            <a:ext cx="5591691" cy="502817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278" tIns="50137" rIns="100278" bIns="50137"/>
          <a:lstStyle/>
          <a:p>
            <a:pPr eaLnBrk="1" hangingPunct="1">
              <a:lnSpc>
                <a:spcPct val="90000"/>
              </a:lnSpc>
            </a:pPr>
            <a:r>
              <a:rPr lang="en-US" altLang="en-US" sz="900"/>
              <a:t> </a:t>
            </a:r>
          </a:p>
        </p:txBody>
      </p:sp>
    </p:spTree>
    <p:extLst>
      <p:ext uri="{BB962C8B-B14F-4D97-AF65-F5344CB8AC3E}">
        <p14:creationId xmlns:p14="http://schemas.microsoft.com/office/powerpoint/2010/main" val="3414648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8504" indent="-358504">
              <a:buFont typeface="Arial" panose="020B0604020202020204" pitchFamily="34" charset="0"/>
              <a:buChar char="•"/>
            </a:pPr>
            <a:r>
              <a:rPr lang="en-US" sz="2100" u="sng" dirty="0">
                <a:latin typeface="Arial" panose="020B0604020202020204" pitchFamily="34" charset="0"/>
                <a:ea typeface="Tahoma" panose="020B0604030504040204" pitchFamily="34" charset="0"/>
                <a:cs typeface="Arial" panose="020B0604020202020204" pitchFamily="34" charset="0"/>
              </a:rPr>
              <a:t>What is school safety?</a:t>
            </a:r>
          </a:p>
          <a:p>
            <a:pPr marL="836509" lvl="1" indent="-358504">
              <a:buFont typeface="Arial" panose="020B0604020202020204" pitchFamily="34" charset="0"/>
              <a:buChar char="•"/>
            </a:pPr>
            <a:r>
              <a:rPr lang="en-US" sz="2100" dirty="0">
                <a:latin typeface="Arial" panose="020B0604020202020204" pitchFamily="34" charset="0"/>
                <a:ea typeface="Tahoma" panose="020B0604030504040204" pitchFamily="34" charset="0"/>
                <a:cs typeface="Arial" panose="020B0604020202020204" pitchFamily="34" charset="0"/>
              </a:rPr>
              <a:t>School safety is complex, and covers multiple concerns ranging from bullying and substance use to fighting and school attacks. </a:t>
            </a:r>
          </a:p>
          <a:p>
            <a:pPr marL="836509" lvl="1" indent="-358504">
              <a:buFont typeface="Arial" panose="020B0604020202020204" pitchFamily="34" charset="0"/>
              <a:buChar char="•"/>
            </a:pPr>
            <a:r>
              <a:rPr lang="en-US" sz="2100" dirty="0">
                <a:latin typeface="Arial" panose="020B0604020202020204" pitchFamily="34" charset="0"/>
                <a:cs typeface="Arial" panose="020B0604020202020204" pitchFamily="34" charset="0"/>
              </a:rPr>
              <a:t>School safety is highly correlated with school climate. A more positive school climate equals a feeling of a safer school.</a:t>
            </a:r>
            <a:endParaRPr lang="en-US" dirty="0">
              <a:latin typeface="Arial" panose="020B0604020202020204" pitchFamily="34" charset="0"/>
              <a:ea typeface="Tahoma" panose="020B0604030504040204" pitchFamily="34" charset="0"/>
              <a:cs typeface="Arial" panose="020B0604020202020204" pitchFamily="34" charset="0"/>
            </a:endParaRPr>
          </a:p>
          <a:p>
            <a:pPr marL="179252" indent="-179252">
              <a:buFont typeface="Arial" panose="020B0604020202020204" pitchFamily="34" charset="0"/>
              <a:buChar char="•"/>
            </a:pPr>
            <a:r>
              <a:rPr lang="en-US" dirty="0"/>
              <a:t>Discussion Question: Ask if any of your staff have heard about promoting safe and supportive school climates. Do your staff feel safe and supported at your school? Do they think that the students feel safe? </a:t>
            </a:r>
          </a:p>
        </p:txBody>
      </p:sp>
      <p:sp>
        <p:nvSpPr>
          <p:cNvPr id="4" name="Slide Number Placeholder 3"/>
          <p:cNvSpPr>
            <a:spLocks noGrp="1"/>
          </p:cNvSpPr>
          <p:nvPr>
            <p:ph type="sldNum" sz="quarter" idx="5"/>
          </p:nvPr>
        </p:nvSpPr>
        <p:spPr/>
        <p:txBody>
          <a:bodyPr/>
          <a:lstStyle/>
          <a:p>
            <a:fld id="{622C4F6C-0FC8-BE41-992A-A8F08C342D3F}" type="slidenum">
              <a:rPr lang="en-US" smtClean="0"/>
              <a:t>32</a:t>
            </a:fld>
            <a:endParaRPr lang="en-US"/>
          </a:p>
        </p:txBody>
      </p:sp>
    </p:spTree>
    <p:extLst>
      <p:ext uri="{BB962C8B-B14F-4D97-AF65-F5344CB8AC3E}">
        <p14:creationId xmlns:p14="http://schemas.microsoft.com/office/powerpoint/2010/main" val="1734953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252" indent="-179252">
              <a:buFont typeface="Arial" panose="020B0604020202020204" pitchFamily="34" charset="0"/>
              <a:buChar char="•"/>
            </a:pPr>
            <a:r>
              <a:rPr lang="en-US" dirty="0"/>
              <a:t>Go through the three areas of the spectrum in detail more here with your staff. </a:t>
            </a:r>
          </a:p>
          <a:p>
            <a:pPr marL="657258" lvl="1" indent="-179252">
              <a:buFont typeface="Arial" panose="020B0604020202020204" pitchFamily="34" charset="0"/>
              <a:buChar char="•"/>
            </a:pPr>
            <a:r>
              <a:rPr lang="en-US" dirty="0"/>
              <a:t>The key point from this graphic is to show that all these areas (prevention, intervention, and response) are encompassed in the school safety spectrum it is </a:t>
            </a:r>
            <a:r>
              <a:rPr lang="en-US" u="sng" dirty="0"/>
              <a:t>not</a:t>
            </a:r>
            <a:r>
              <a:rPr lang="en-US" dirty="0"/>
              <a:t> just one area dominant. All areas are needed in the development of a safer school and climate.</a:t>
            </a:r>
          </a:p>
        </p:txBody>
      </p:sp>
      <p:sp>
        <p:nvSpPr>
          <p:cNvPr id="4" name="Slide Number Placeholder 3"/>
          <p:cNvSpPr>
            <a:spLocks noGrp="1"/>
          </p:cNvSpPr>
          <p:nvPr>
            <p:ph type="sldNum" sz="quarter" idx="5"/>
          </p:nvPr>
        </p:nvSpPr>
        <p:spPr/>
        <p:txBody>
          <a:bodyPr/>
          <a:lstStyle/>
          <a:p>
            <a:fld id="{622C4F6C-0FC8-BE41-992A-A8F08C342D3F}" type="slidenum">
              <a:rPr lang="en-US" smtClean="0"/>
              <a:t>33</a:t>
            </a:fld>
            <a:endParaRPr lang="en-US"/>
          </a:p>
        </p:txBody>
      </p:sp>
    </p:spTree>
    <p:extLst>
      <p:ext uri="{BB962C8B-B14F-4D97-AF65-F5344CB8AC3E}">
        <p14:creationId xmlns:p14="http://schemas.microsoft.com/office/powerpoint/2010/main" val="4112154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252" indent="-179252">
              <a:buFont typeface="Arial" panose="020B0604020202020204" pitchFamily="34" charset="0"/>
              <a:buChar char="•"/>
            </a:pPr>
            <a:r>
              <a:rPr lang="en-US" dirty="0"/>
              <a:t>Go through the three areas of the spectrum in detail more here with your staff. </a:t>
            </a:r>
          </a:p>
          <a:p>
            <a:pPr marL="657258" lvl="1" indent="-179252">
              <a:buFont typeface="Arial" panose="020B0604020202020204" pitchFamily="34" charset="0"/>
              <a:buChar char="•"/>
            </a:pPr>
            <a:r>
              <a:rPr lang="en-US" dirty="0"/>
              <a:t>The key point from this graphic is to show that all these areas (prevention, intervention, and response) are encompassed in the school safety spectrum it is </a:t>
            </a:r>
            <a:r>
              <a:rPr lang="en-US" u="sng" dirty="0"/>
              <a:t>not</a:t>
            </a:r>
            <a:r>
              <a:rPr lang="en-US" dirty="0"/>
              <a:t> just one area dominant. All areas are needed in the development of a safer school and climate.</a:t>
            </a:r>
          </a:p>
        </p:txBody>
      </p:sp>
      <p:sp>
        <p:nvSpPr>
          <p:cNvPr id="4" name="Slide Number Placeholder 3"/>
          <p:cNvSpPr>
            <a:spLocks noGrp="1"/>
          </p:cNvSpPr>
          <p:nvPr>
            <p:ph type="sldNum" sz="quarter" idx="5"/>
          </p:nvPr>
        </p:nvSpPr>
        <p:spPr/>
        <p:txBody>
          <a:bodyPr/>
          <a:lstStyle/>
          <a:p>
            <a:fld id="{622C4F6C-0FC8-BE41-992A-A8F08C342D3F}" type="slidenum">
              <a:rPr lang="en-US" smtClean="0"/>
              <a:t>34</a:t>
            </a:fld>
            <a:endParaRPr lang="en-US"/>
          </a:p>
        </p:txBody>
      </p:sp>
    </p:spTree>
    <p:extLst>
      <p:ext uri="{BB962C8B-B14F-4D97-AF65-F5344CB8AC3E}">
        <p14:creationId xmlns:p14="http://schemas.microsoft.com/office/powerpoint/2010/main" val="3858597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FD8AEB-BD06-4647-A3D4-9C2B8C6B7D97}" type="slidenum">
              <a:rPr lang="en-US" smtClean="0"/>
              <a:t>37</a:t>
            </a:fld>
            <a:endParaRPr lang="en-US"/>
          </a:p>
        </p:txBody>
      </p:sp>
    </p:spTree>
    <p:extLst>
      <p:ext uri="{BB962C8B-B14F-4D97-AF65-F5344CB8AC3E}">
        <p14:creationId xmlns:p14="http://schemas.microsoft.com/office/powerpoint/2010/main" val="2480986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FD8AEB-BD06-4647-A3D4-9C2B8C6B7D97}" type="slidenum">
              <a:rPr lang="en-US" smtClean="0"/>
              <a:t>38</a:t>
            </a:fld>
            <a:endParaRPr lang="en-US"/>
          </a:p>
        </p:txBody>
      </p:sp>
    </p:spTree>
    <p:extLst>
      <p:ext uri="{BB962C8B-B14F-4D97-AF65-F5344CB8AC3E}">
        <p14:creationId xmlns:p14="http://schemas.microsoft.com/office/powerpoint/2010/main" val="2172876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FD8AEB-BD06-4647-A3D4-9C2B8C6B7D97}" type="slidenum">
              <a:rPr lang="en-US" smtClean="0"/>
              <a:t>39</a:t>
            </a:fld>
            <a:endParaRPr lang="en-US"/>
          </a:p>
        </p:txBody>
      </p:sp>
    </p:spTree>
    <p:extLst>
      <p:ext uri="{BB962C8B-B14F-4D97-AF65-F5344CB8AC3E}">
        <p14:creationId xmlns:p14="http://schemas.microsoft.com/office/powerpoint/2010/main" val="2904879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7C8A66-724E-4A33-9692-7076D8ED9A8D}"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94F8DE-E5C0-436C-B8BB-03827C48B7BF}" type="slidenum">
              <a:rPr lang="en-US" smtClean="0"/>
              <a:t>‹#›</a:t>
            </a:fld>
            <a:endParaRPr lang="en-US"/>
          </a:p>
        </p:txBody>
      </p:sp>
    </p:spTree>
    <p:extLst>
      <p:ext uri="{BB962C8B-B14F-4D97-AF65-F5344CB8AC3E}">
        <p14:creationId xmlns:p14="http://schemas.microsoft.com/office/powerpoint/2010/main" val="1450084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000" b="1">
                <a:latin typeface="+mn-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C7C8A66-724E-4A33-9692-7076D8ED9A8D}"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94F8DE-E5C0-436C-B8BB-03827C48B7BF}" type="slidenum">
              <a:rPr lang="en-US" smtClean="0"/>
              <a:t>‹#›</a:t>
            </a:fld>
            <a:endParaRPr lang="en-US"/>
          </a:p>
        </p:txBody>
      </p:sp>
    </p:spTree>
    <p:extLst>
      <p:ext uri="{BB962C8B-B14F-4D97-AF65-F5344CB8AC3E}">
        <p14:creationId xmlns:p14="http://schemas.microsoft.com/office/powerpoint/2010/main" val="3695646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C7C8A66-724E-4A33-9692-7076D8ED9A8D}"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94F8DE-E5C0-436C-B8BB-03827C48B7BF}" type="slidenum">
              <a:rPr lang="en-US" smtClean="0"/>
              <a:t>‹#›</a:t>
            </a:fld>
            <a:endParaRPr lang="en-US"/>
          </a:p>
        </p:txBody>
      </p:sp>
    </p:spTree>
    <p:extLst>
      <p:ext uri="{BB962C8B-B14F-4D97-AF65-F5344CB8AC3E}">
        <p14:creationId xmlns:p14="http://schemas.microsoft.com/office/powerpoint/2010/main" val="241517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7C8A66-724E-4A33-9692-7076D8ED9A8D}" type="datetimeFigureOut">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94F8DE-E5C0-436C-B8BB-03827C48B7BF}" type="slidenum">
              <a:rPr lang="en-US" smtClean="0"/>
              <a:t>‹#›</a:t>
            </a:fld>
            <a:endParaRPr lang="en-US"/>
          </a:p>
        </p:txBody>
      </p:sp>
    </p:spTree>
    <p:extLst>
      <p:ext uri="{BB962C8B-B14F-4D97-AF65-F5344CB8AC3E}">
        <p14:creationId xmlns:p14="http://schemas.microsoft.com/office/powerpoint/2010/main" val="1057178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7C8A66-724E-4A33-9692-7076D8ED9A8D}" type="datetimeFigureOut">
              <a:rPr lang="en-US" smtClean="0"/>
              <a:t>10/14/2021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94F8DE-E5C0-436C-B8BB-03827C48B7BF}" type="slidenum">
              <a:rPr lang="en-US" smtClean="0"/>
              <a:t>‹#›</a:t>
            </a:fld>
            <a:endParaRPr lang="en-US"/>
          </a:p>
        </p:txBody>
      </p:sp>
    </p:spTree>
    <p:extLst>
      <p:ext uri="{BB962C8B-B14F-4D97-AF65-F5344CB8AC3E}">
        <p14:creationId xmlns:p14="http://schemas.microsoft.com/office/powerpoint/2010/main" val="3693518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7C8A66-724E-4A33-9692-7076D8ED9A8D}" type="datetimeFigureOut">
              <a:rPr lang="en-US" smtClean="0"/>
              <a:t>10/14/2021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94F8DE-E5C0-436C-B8BB-03827C48B7BF}" type="slidenum">
              <a:rPr lang="en-US" smtClean="0"/>
              <a:t>‹#›</a:t>
            </a:fld>
            <a:endParaRPr lang="en-US"/>
          </a:p>
        </p:txBody>
      </p:sp>
    </p:spTree>
    <p:extLst>
      <p:ext uri="{BB962C8B-B14F-4D97-AF65-F5344CB8AC3E}">
        <p14:creationId xmlns:p14="http://schemas.microsoft.com/office/powerpoint/2010/main" val="542667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7C8A66-724E-4A33-9692-7076D8ED9A8D}" type="datetimeFigureOut">
              <a:rPr lang="en-US" smtClean="0"/>
              <a:t>10/14/2021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94F8DE-E5C0-436C-B8BB-03827C48B7BF}" type="slidenum">
              <a:rPr lang="en-US" smtClean="0"/>
              <a:t>‹#›</a:t>
            </a:fld>
            <a:endParaRPr lang="en-US"/>
          </a:p>
        </p:txBody>
      </p:sp>
    </p:spTree>
    <p:extLst>
      <p:ext uri="{BB962C8B-B14F-4D97-AF65-F5344CB8AC3E}">
        <p14:creationId xmlns:p14="http://schemas.microsoft.com/office/powerpoint/2010/main" val="2754075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C7C8A66-724E-4A33-9692-7076D8ED9A8D}" type="datetimeFigureOut">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94F8DE-E5C0-436C-B8BB-03827C48B7BF}" type="slidenum">
              <a:rPr lang="en-US" smtClean="0"/>
              <a:t>‹#›</a:t>
            </a:fld>
            <a:endParaRPr lang="en-US"/>
          </a:p>
        </p:txBody>
      </p:sp>
    </p:spTree>
    <p:extLst>
      <p:ext uri="{BB962C8B-B14F-4D97-AF65-F5344CB8AC3E}">
        <p14:creationId xmlns:p14="http://schemas.microsoft.com/office/powerpoint/2010/main" val="116094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C7C8A66-724E-4A33-9692-7076D8ED9A8D}" type="datetimeFigureOut">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94F8DE-E5C0-436C-B8BB-03827C48B7BF}" type="slidenum">
              <a:rPr lang="en-US" smtClean="0"/>
              <a:t>‹#›</a:t>
            </a:fld>
            <a:endParaRPr lang="en-US"/>
          </a:p>
        </p:txBody>
      </p:sp>
    </p:spTree>
    <p:extLst>
      <p:ext uri="{BB962C8B-B14F-4D97-AF65-F5344CB8AC3E}">
        <p14:creationId xmlns:p14="http://schemas.microsoft.com/office/powerpoint/2010/main" val="3556488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7C8A66-724E-4A33-9692-7076D8ED9A8D}"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94F8DE-E5C0-436C-B8BB-03827C48B7BF}" type="slidenum">
              <a:rPr lang="en-US" smtClean="0"/>
              <a:t>‹#›</a:t>
            </a:fld>
            <a:endParaRPr lang="en-US"/>
          </a:p>
        </p:txBody>
      </p:sp>
    </p:spTree>
    <p:extLst>
      <p:ext uri="{BB962C8B-B14F-4D97-AF65-F5344CB8AC3E}">
        <p14:creationId xmlns:p14="http://schemas.microsoft.com/office/powerpoint/2010/main" val="495790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7C8A66-724E-4A33-9692-7076D8ED9A8D}"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94F8DE-E5C0-436C-B8BB-03827C48B7BF}" type="slidenum">
              <a:rPr lang="en-US" smtClean="0"/>
              <a:t>‹#›</a:t>
            </a:fld>
            <a:endParaRPr lang="en-US"/>
          </a:p>
        </p:txBody>
      </p:sp>
    </p:spTree>
    <p:extLst>
      <p:ext uri="{BB962C8B-B14F-4D97-AF65-F5344CB8AC3E}">
        <p14:creationId xmlns:p14="http://schemas.microsoft.com/office/powerpoint/2010/main" val="3385129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381000"/>
            <a:ext cx="77724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2"/>
          <p:cNvSpPr>
            <a:spLocks noGrp="1" noChangeArrowheads="1"/>
          </p:cNvSpPr>
          <p:nvPr>
            <p:ph type="sldNum" sz="quarter" idx="10"/>
          </p:nvPr>
        </p:nvSpPr>
        <p:spPr>
          <a:xfrm>
            <a:off x="6553200" y="6248400"/>
            <a:ext cx="1905000" cy="457200"/>
          </a:xfrm>
        </p:spPr>
        <p:txBody>
          <a:bodyPr/>
          <a:lstStyle>
            <a:lvl1pPr>
              <a:buFont typeface="Wingdings" panose="05000000000000000000" pitchFamily="2" charset="2"/>
              <a:buChar char="q"/>
              <a:defRPr>
                <a:latin typeface="Tahoma" panose="020B0604030504040204" pitchFamily="34" charset="0"/>
              </a:defRPr>
            </a:lvl1pPr>
          </a:lstStyle>
          <a:p>
            <a:pPr>
              <a:defRPr/>
            </a:pPr>
            <a:fld id="{74AE8D2F-7D22-4AD3-9C6B-AF6A23C6328A}" type="slidenum">
              <a:rPr lang="en-US" altLang="en-US"/>
              <a:pPr>
                <a:defRPr/>
              </a:pPr>
              <a:t>‹#›</a:t>
            </a:fld>
            <a:endParaRPr lang="en-US" altLang="en-US"/>
          </a:p>
        </p:txBody>
      </p:sp>
    </p:spTree>
    <p:extLst>
      <p:ext uri="{BB962C8B-B14F-4D97-AF65-F5344CB8AC3E}">
        <p14:creationId xmlns:p14="http://schemas.microsoft.com/office/powerpoint/2010/main" val="417478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C8A66-724E-4A33-9692-7076D8ED9A8D}" type="datetimeFigureOut">
              <a:rPr lang="en-US" smtClean="0"/>
              <a:t>10/14/2021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94F8DE-E5C0-436C-B8BB-03827C48B7BF}" type="slidenum">
              <a:rPr lang="en-US" smtClean="0"/>
              <a:t>‹#›</a:t>
            </a:fld>
            <a:endParaRPr lang="en-US"/>
          </a:p>
        </p:txBody>
      </p:sp>
    </p:spTree>
    <p:extLst>
      <p:ext uri="{BB962C8B-B14F-4D97-AF65-F5344CB8AC3E}">
        <p14:creationId xmlns:p14="http://schemas.microsoft.com/office/powerpoint/2010/main" val="23425258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NUL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NUL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9.emf"/><Relationship Id="rId4"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0.emf"/><Relationship Id="rId4"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secretservice.gov/data/protection/ntac/USSS_NTAC_Enhancing_School_Safety_Guide_7.11.18.pdf"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999" y="2194091"/>
            <a:ext cx="6858000" cy="1136736"/>
          </a:xfrm>
        </p:spPr>
        <p:txBody>
          <a:bodyPr>
            <a:noAutofit/>
          </a:bodyPr>
          <a:lstStyle/>
          <a:p>
            <a:r>
              <a:rPr 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Building the Capacity </a:t>
            </a:r>
            <a:r>
              <a:rPr lang="en-US"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in Schools for </a:t>
            </a:r>
            <a:br>
              <a:rPr lang="en-US"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r>
              <a:rPr lang="en-US"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Prevention &amp; </a:t>
            </a:r>
            <a:r>
              <a:rPr 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Safety </a:t>
            </a:r>
          </a:p>
        </p:txBody>
      </p:sp>
      <p:sp>
        <p:nvSpPr>
          <p:cNvPr id="3" name="Subtitle 2"/>
          <p:cNvSpPr>
            <a:spLocks noGrp="1"/>
          </p:cNvSpPr>
          <p:nvPr>
            <p:ph type="subTitle" idx="1"/>
          </p:nvPr>
        </p:nvSpPr>
        <p:spPr>
          <a:xfrm>
            <a:off x="693336" y="3828422"/>
            <a:ext cx="7727183" cy="1899138"/>
          </a:xfrm>
        </p:spPr>
        <p:txBody>
          <a:bodyPr>
            <a:normAutofit fontScale="92500" lnSpcReduction="20000"/>
          </a:bodyPr>
          <a:lstStyle/>
          <a:p>
            <a:r>
              <a:rPr lang="en-US" sz="3200" dirty="0" smtClean="0"/>
              <a:t>Kris Bosworth, Ph.D.</a:t>
            </a:r>
          </a:p>
          <a:p>
            <a:r>
              <a:rPr lang="en-US" sz="2200" dirty="0" smtClean="0"/>
              <a:t>Professor &amp; Smith Endowed Chair in Prevention and Education</a:t>
            </a:r>
          </a:p>
          <a:p>
            <a:r>
              <a:rPr lang="en-US" sz="2200" dirty="0" smtClean="0"/>
              <a:t>Education Leadership and Policy (EDLP)</a:t>
            </a:r>
          </a:p>
          <a:p>
            <a:r>
              <a:rPr lang="en-US" sz="2200" dirty="0" smtClean="0"/>
              <a:t>College of Education</a:t>
            </a:r>
          </a:p>
          <a:p>
            <a:r>
              <a:rPr lang="en-US" sz="2200" dirty="0" smtClean="0"/>
              <a:t>University of Arizona</a:t>
            </a:r>
          </a:p>
          <a:p>
            <a:endParaRPr lang="en-US" sz="3600" dirty="0"/>
          </a:p>
        </p:txBody>
      </p:sp>
    </p:spTree>
    <p:extLst>
      <p:ext uri="{BB962C8B-B14F-4D97-AF65-F5344CB8AC3E}">
        <p14:creationId xmlns:p14="http://schemas.microsoft.com/office/powerpoint/2010/main" val="9165771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831" y="857250"/>
            <a:ext cx="9199661" cy="1220830"/>
          </a:xfrm>
          <a:prstGeom prst="rect">
            <a:avLst/>
          </a:prstGeom>
        </p:spPr>
      </p:pic>
      <p:sp>
        <p:nvSpPr>
          <p:cNvPr id="2" name="Title 1"/>
          <p:cNvSpPr>
            <a:spLocks noGrp="1"/>
          </p:cNvSpPr>
          <p:nvPr>
            <p:ph type="title"/>
          </p:nvPr>
        </p:nvSpPr>
        <p:spPr>
          <a:xfrm>
            <a:off x="628650" y="944545"/>
            <a:ext cx="7886700" cy="746144"/>
          </a:xfrm>
        </p:spPr>
        <p:txBody>
          <a:bodyPr/>
          <a:lstStyle/>
          <a:p>
            <a:pPr algn="ctr"/>
            <a:r>
              <a:rPr lang="en-US" b="1" dirty="0" smtClean="0">
                <a:solidFill>
                  <a:schemeClr val="bg1"/>
                </a:solidFill>
              </a:rPr>
              <a:t>Begin with the end in mind…..</a:t>
            </a:r>
            <a:endParaRPr lang="en-US" b="1" dirty="0">
              <a:solidFill>
                <a:schemeClr val="bg1"/>
              </a:solidFill>
            </a:endParaRPr>
          </a:p>
        </p:txBody>
      </p:sp>
      <p:sp>
        <p:nvSpPr>
          <p:cNvPr id="3" name="Content Placeholder 2"/>
          <p:cNvSpPr>
            <a:spLocks noGrp="1"/>
          </p:cNvSpPr>
          <p:nvPr>
            <p:ph idx="1"/>
          </p:nvPr>
        </p:nvSpPr>
        <p:spPr>
          <a:xfrm>
            <a:off x="628649" y="2351923"/>
            <a:ext cx="7886700" cy="3263504"/>
          </a:xfrm>
        </p:spPr>
        <p:txBody>
          <a:bodyPr>
            <a:normAutofit fontScale="92500" lnSpcReduction="20000"/>
          </a:bodyPr>
          <a:lstStyle/>
          <a:p>
            <a:r>
              <a:rPr lang="en-US" dirty="0"/>
              <a:t>K</a:t>
            </a:r>
            <a:r>
              <a:rPr lang="en-US" dirty="0" smtClean="0"/>
              <a:t>eeping students safe in schools is multidimensional, involves numerous scenarios, and several levels of expertise and training.</a:t>
            </a:r>
          </a:p>
          <a:p>
            <a:r>
              <a:rPr lang="en-US" dirty="0" smtClean="0"/>
              <a:t>Optimal safety includes being free from harassment and bullying, substance use and sales, adverse childhood experiences, discrimination and macroaggressions, assault, theft and other criminal activity.</a:t>
            </a:r>
          </a:p>
          <a:p>
            <a:r>
              <a:rPr lang="en-US" dirty="0" smtClean="0"/>
              <a:t>Lessons learned and research findings from Prevention Science guide activities to promote safety in schools </a:t>
            </a:r>
          </a:p>
        </p:txBody>
      </p:sp>
    </p:spTree>
    <p:extLst>
      <p:ext uri="{BB962C8B-B14F-4D97-AF65-F5344CB8AC3E}">
        <p14:creationId xmlns:p14="http://schemas.microsoft.com/office/powerpoint/2010/main" val="21357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831" y="857250"/>
            <a:ext cx="9199661" cy="1220830"/>
          </a:xfrm>
          <a:prstGeom prst="rect">
            <a:avLst/>
          </a:prstGeom>
        </p:spPr>
      </p:pic>
      <p:sp>
        <p:nvSpPr>
          <p:cNvPr id="2" name="Title 1"/>
          <p:cNvSpPr>
            <a:spLocks noGrp="1"/>
          </p:cNvSpPr>
          <p:nvPr>
            <p:ph type="title"/>
          </p:nvPr>
        </p:nvSpPr>
        <p:spPr>
          <a:xfrm>
            <a:off x="628650" y="944545"/>
            <a:ext cx="7886700" cy="746144"/>
          </a:xfrm>
        </p:spPr>
        <p:txBody>
          <a:bodyPr/>
          <a:lstStyle/>
          <a:p>
            <a:pPr algn="ctr"/>
            <a:r>
              <a:rPr lang="en-US" dirty="0" smtClean="0">
                <a:solidFill>
                  <a:schemeClr val="bg1"/>
                </a:solidFill>
              </a:rPr>
              <a:t>How I began this journey</a:t>
            </a:r>
            <a:endParaRPr lang="en-US" b="1" dirty="0">
              <a:solidFill>
                <a:schemeClr val="bg1"/>
              </a:solidFill>
            </a:endParaRPr>
          </a:p>
        </p:txBody>
      </p:sp>
      <p:sp>
        <p:nvSpPr>
          <p:cNvPr id="3" name="Content Placeholder 2"/>
          <p:cNvSpPr>
            <a:spLocks noGrp="1"/>
          </p:cNvSpPr>
          <p:nvPr>
            <p:ph idx="1"/>
          </p:nvPr>
        </p:nvSpPr>
        <p:spPr>
          <a:xfrm>
            <a:off x="628649" y="2165375"/>
            <a:ext cx="7886700" cy="3450052"/>
          </a:xfrm>
        </p:spPr>
        <p:txBody>
          <a:bodyPr>
            <a:normAutofit lnSpcReduction="10000"/>
          </a:bodyPr>
          <a:lstStyle/>
          <a:p>
            <a:r>
              <a:rPr lang="en-US" sz="2000" dirty="0" smtClean="0"/>
              <a:t>Middle school social studies teacher</a:t>
            </a:r>
          </a:p>
          <a:p>
            <a:r>
              <a:rPr lang="en-US" sz="2000" dirty="0" smtClean="0"/>
              <a:t>Educator working in a day treatment program for adjudicated teens</a:t>
            </a:r>
          </a:p>
          <a:p>
            <a:r>
              <a:rPr lang="en-US" sz="2000" dirty="0" smtClean="0"/>
              <a:t>At the University of Wisconsin-Madison in 1970-80’s, research scientist developing computer-based prevention interventions for teens with Kellogg Foundation &amp; NIDA grants.</a:t>
            </a:r>
          </a:p>
          <a:p>
            <a:r>
              <a:rPr lang="en-US" sz="2000" dirty="0" smtClean="0"/>
              <a:t>At Indiana University developed the Center for Adolescent Studies and CDC grant for computer-based teen violence prevention</a:t>
            </a:r>
          </a:p>
          <a:p>
            <a:r>
              <a:rPr lang="en-US" sz="2000" dirty="0" smtClean="0"/>
              <a:t>Research scientist with the new CDC Youth Violence Prevention Team</a:t>
            </a:r>
          </a:p>
          <a:p>
            <a:r>
              <a:rPr lang="en-US" sz="2000" dirty="0" smtClean="0"/>
              <a:t>Appointed Smith Endowed Chair at University of Arizona and changed focus to school climate interventions </a:t>
            </a:r>
          </a:p>
          <a:p>
            <a:endParaRPr lang="en-US" sz="2000" dirty="0" smtClean="0"/>
          </a:p>
        </p:txBody>
      </p:sp>
    </p:spTree>
    <p:extLst>
      <p:ext uri="{BB962C8B-B14F-4D97-AF65-F5344CB8AC3E}">
        <p14:creationId xmlns:p14="http://schemas.microsoft.com/office/powerpoint/2010/main" val="285558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p:cNvSpPr>
            <a:spLocks noGrp="1"/>
          </p:cNvSpPr>
          <p:nvPr>
            <p:ph type="sldNum" sz="quarter" idx="429496729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0891A99-F2C3-404F-84F4-040695F93BF8}" type="slidenum">
              <a:rPr lang="en-US" altLang="en-US"/>
              <a:pPr eaLnBrk="1" hangingPunct="1"/>
              <a:t>4</a:t>
            </a:fld>
            <a:endParaRPr lang="en-US" altLang="en-US"/>
          </a:p>
        </p:txBody>
      </p:sp>
      <p:sp>
        <p:nvSpPr>
          <p:cNvPr id="6147" name="Text Box 2"/>
          <p:cNvSpPr txBox="1">
            <a:spLocks noChangeArrowheads="1"/>
          </p:cNvSpPr>
          <p:nvPr/>
        </p:nvSpPr>
        <p:spPr bwMode="auto">
          <a:xfrm>
            <a:off x="3109913" y="5221288"/>
            <a:ext cx="5348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p>
        </p:txBody>
      </p:sp>
      <p:sp>
        <p:nvSpPr>
          <p:cNvPr id="6148" name="Text Box 3"/>
          <p:cNvSpPr txBox="1">
            <a:spLocks noChangeArrowheads="1"/>
          </p:cNvSpPr>
          <p:nvPr/>
        </p:nvSpPr>
        <p:spPr bwMode="auto">
          <a:xfrm>
            <a:off x="2819400" y="5257800"/>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t>Insert photo of book cover</a:t>
            </a:r>
          </a:p>
        </p:txBody>
      </p:sp>
      <p:pic>
        <p:nvPicPr>
          <p:cNvPr id="6149" name="Picture 4" descr="book_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171450"/>
            <a:ext cx="782955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70656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15044B3-2DCB-4D82-A3B3-ABE427B1637E}" type="slidenum">
              <a:rPr lang="en-US" altLang="en-US"/>
              <a:pPr eaLnBrk="1" hangingPunct="1"/>
              <a:t>5</a:t>
            </a:fld>
            <a:endParaRPr lang="en-US" altLang="en-US"/>
          </a:p>
        </p:txBody>
      </p:sp>
      <p:sp>
        <p:nvSpPr>
          <p:cNvPr id="297986" name="Rectangle 2"/>
          <p:cNvSpPr>
            <a:spLocks noGrp="1" noChangeArrowheads="1"/>
          </p:cNvSpPr>
          <p:nvPr>
            <p:ph type="body" idx="1"/>
          </p:nvPr>
        </p:nvSpPr>
        <p:spPr>
          <a:xfrm>
            <a:off x="685800" y="1981200"/>
            <a:ext cx="7504113" cy="2667000"/>
          </a:xfrm>
          <a:noFill/>
        </p:spPr>
        <p:txBody>
          <a:bodyPr/>
          <a:lstStyle/>
          <a:p>
            <a:pPr algn="ctr" eaLnBrk="1" hangingPunct="1">
              <a:buClr>
                <a:srgbClr val="000066"/>
              </a:buClr>
              <a:buFontTx/>
              <a:buNone/>
            </a:pPr>
            <a:r>
              <a:rPr lang="en-US" altLang="en-US" sz="4000" smtClean="0">
                <a:solidFill>
                  <a:srgbClr val="000066"/>
                </a:solidFill>
              </a:rPr>
              <a:t>A protective school provides an environment that is a buffer or safety net against risk factors or adverse events.</a:t>
            </a:r>
          </a:p>
        </p:txBody>
      </p:sp>
      <p:sp>
        <p:nvSpPr>
          <p:cNvPr id="7172" name="Rectangle 3"/>
          <p:cNvSpPr>
            <a:spLocks noChangeArrowheads="1"/>
          </p:cNvSpPr>
          <p:nvPr/>
        </p:nvSpPr>
        <p:spPr bwMode="auto">
          <a:xfrm>
            <a:off x="457200" y="274638"/>
            <a:ext cx="8229600" cy="868362"/>
          </a:xfrm>
          <a:prstGeom prst="rect">
            <a:avLst/>
          </a:prstGeom>
          <a:solidFill>
            <a:srgbClr val="3366CC"/>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000">
                <a:solidFill>
                  <a:schemeClr val="bg1"/>
                </a:solidFill>
              </a:rPr>
              <a:t>Protective Schools Approach</a:t>
            </a:r>
          </a:p>
        </p:txBody>
      </p:sp>
    </p:spTree>
    <p:extLst>
      <p:ext uri="{BB962C8B-B14F-4D97-AF65-F5344CB8AC3E}">
        <p14:creationId xmlns:p14="http://schemas.microsoft.com/office/powerpoint/2010/main" val="41939147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7986">
                                            <p:txEl>
                                              <p:pRg st="0" end="0"/>
                                            </p:txEl>
                                          </p:spTgt>
                                        </p:tgtEl>
                                        <p:attrNameLst>
                                          <p:attrName>style.visibility</p:attrName>
                                        </p:attrNameLst>
                                      </p:cBhvr>
                                      <p:to>
                                        <p:strVal val="visible"/>
                                      </p:to>
                                    </p:set>
                                    <p:anim calcmode="lin" valueType="num">
                                      <p:cBhvr additive="base">
                                        <p:cTn id="7" dur="500" fill="hold"/>
                                        <p:tgtEl>
                                          <p:spTgt spid="29798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9798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6"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CC3AF3D-1A9B-4C64-A9DC-587A9C825691}" type="slidenum">
              <a:rPr lang="en-US" altLang="en-US"/>
              <a:pPr eaLnBrk="1" hangingPunct="1"/>
              <a:t>6</a:t>
            </a:fld>
            <a:endParaRPr lang="en-US" altLang="en-US"/>
          </a:p>
        </p:txBody>
      </p:sp>
      <p:sp>
        <p:nvSpPr>
          <p:cNvPr id="8195" name="Rectangle 3"/>
          <p:cNvSpPr>
            <a:spLocks noGrp="1" noChangeArrowheads="1"/>
          </p:cNvSpPr>
          <p:nvPr>
            <p:ph type="body" idx="1"/>
          </p:nvPr>
        </p:nvSpPr>
        <p:spPr>
          <a:xfrm>
            <a:off x="609600" y="2009670"/>
            <a:ext cx="7772400" cy="3629130"/>
          </a:xfrm>
        </p:spPr>
        <p:txBody>
          <a:bodyPr>
            <a:normAutofit fontScale="77500" lnSpcReduction="20000"/>
          </a:bodyPr>
          <a:lstStyle/>
          <a:p>
            <a:pPr eaLnBrk="1" hangingPunct="1">
              <a:lnSpc>
                <a:spcPct val="90000"/>
              </a:lnSpc>
            </a:pPr>
            <a:r>
              <a:rPr lang="en-US" altLang="en-US" sz="2800" dirty="0" smtClean="0"/>
              <a:t>Vision</a:t>
            </a:r>
          </a:p>
          <a:p>
            <a:pPr eaLnBrk="1" hangingPunct="1">
              <a:lnSpc>
                <a:spcPct val="90000"/>
              </a:lnSpc>
            </a:pPr>
            <a:r>
              <a:rPr lang="en-US" altLang="en-US" sz="2800" dirty="0" smtClean="0"/>
              <a:t>Positive culture</a:t>
            </a:r>
          </a:p>
          <a:p>
            <a:pPr eaLnBrk="1" hangingPunct="1">
              <a:lnSpc>
                <a:spcPct val="90000"/>
              </a:lnSpc>
            </a:pPr>
            <a:r>
              <a:rPr lang="en-US" altLang="en-US" sz="2800" dirty="0" smtClean="0"/>
              <a:t>Leadership commitment</a:t>
            </a:r>
          </a:p>
          <a:p>
            <a:pPr eaLnBrk="1" hangingPunct="1">
              <a:lnSpc>
                <a:spcPct val="90000"/>
              </a:lnSpc>
            </a:pPr>
            <a:r>
              <a:rPr lang="en-US" altLang="en-US" sz="2800" dirty="0" smtClean="0"/>
              <a:t>Strong academic programs</a:t>
            </a:r>
          </a:p>
          <a:p>
            <a:pPr eaLnBrk="1" hangingPunct="1">
              <a:lnSpc>
                <a:spcPct val="90000"/>
              </a:lnSpc>
            </a:pPr>
            <a:r>
              <a:rPr lang="en-US" altLang="en-US" sz="2800" dirty="0" smtClean="0"/>
              <a:t>Research-based prevention</a:t>
            </a:r>
          </a:p>
          <a:p>
            <a:pPr eaLnBrk="1" hangingPunct="1">
              <a:lnSpc>
                <a:spcPct val="90000"/>
              </a:lnSpc>
            </a:pPr>
            <a:r>
              <a:rPr lang="en-US" altLang="en-US" sz="2800" dirty="0" smtClean="0"/>
              <a:t>Continuum of services</a:t>
            </a:r>
          </a:p>
          <a:p>
            <a:pPr eaLnBrk="1" hangingPunct="1">
              <a:lnSpc>
                <a:spcPct val="90000"/>
              </a:lnSpc>
            </a:pPr>
            <a:r>
              <a:rPr lang="en-US" altLang="en-US" sz="2800" dirty="0" smtClean="0"/>
              <a:t>Professional development</a:t>
            </a:r>
          </a:p>
          <a:p>
            <a:pPr eaLnBrk="1" hangingPunct="1">
              <a:lnSpc>
                <a:spcPct val="90000"/>
              </a:lnSpc>
            </a:pPr>
            <a:r>
              <a:rPr lang="en-US" altLang="en-US" sz="2800" dirty="0" smtClean="0"/>
              <a:t>Home-School-Community relationships</a:t>
            </a:r>
          </a:p>
          <a:p>
            <a:pPr eaLnBrk="1" hangingPunct="1">
              <a:lnSpc>
                <a:spcPct val="90000"/>
              </a:lnSpc>
            </a:pPr>
            <a:r>
              <a:rPr lang="en-US" altLang="en-US" sz="2800" dirty="0" smtClean="0"/>
              <a:t>Funding and resources</a:t>
            </a:r>
          </a:p>
          <a:p>
            <a:pPr eaLnBrk="1" hangingPunct="1">
              <a:lnSpc>
                <a:spcPct val="90000"/>
              </a:lnSpc>
            </a:pPr>
            <a:r>
              <a:rPr lang="en-US" altLang="en-US" sz="2800" dirty="0" smtClean="0"/>
              <a:t>Data-based decision making</a:t>
            </a:r>
          </a:p>
        </p:txBody>
      </p:sp>
      <p:sp>
        <p:nvSpPr>
          <p:cNvPr id="8196" name="Rectangle 4"/>
          <p:cNvSpPr>
            <a:spLocks noGrp="1" noChangeArrowheads="1"/>
          </p:cNvSpPr>
          <p:nvPr>
            <p:ph type="title"/>
          </p:nvPr>
        </p:nvSpPr>
        <p:spPr/>
        <p:txBody>
          <a:bodyPr/>
          <a:lstStyle/>
          <a:p>
            <a:pPr eaLnBrk="1" hangingPunct="1"/>
            <a:r>
              <a:rPr lang="en-US" altLang="en-US" dirty="0" smtClean="0"/>
              <a:t>10 Protective Schools Factors</a:t>
            </a:r>
          </a:p>
        </p:txBody>
      </p:sp>
    </p:spTree>
    <p:extLst>
      <p:ext uri="{BB962C8B-B14F-4D97-AF65-F5344CB8AC3E}">
        <p14:creationId xmlns:p14="http://schemas.microsoft.com/office/powerpoint/2010/main" val="306889817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Refinement</a:t>
            </a:r>
            <a:endParaRPr lang="en-US" dirty="0"/>
          </a:p>
        </p:txBody>
      </p:sp>
      <p:sp>
        <p:nvSpPr>
          <p:cNvPr id="3" name="Content Placeholder 2"/>
          <p:cNvSpPr>
            <a:spLocks noGrp="1"/>
          </p:cNvSpPr>
          <p:nvPr>
            <p:ph idx="1"/>
          </p:nvPr>
        </p:nvSpPr>
        <p:spPr/>
        <p:txBody>
          <a:bodyPr/>
          <a:lstStyle/>
          <a:p>
            <a:r>
              <a:rPr lang="en-US" dirty="0" smtClean="0"/>
              <a:t>Grants from</a:t>
            </a:r>
          </a:p>
          <a:p>
            <a:pPr lvl="1"/>
            <a:r>
              <a:rPr lang="en-US" dirty="0"/>
              <a:t>US Department of Education </a:t>
            </a:r>
          </a:p>
          <a:p>
            <a:pPr lvl="1"/>
            <a:r>
              <a:rPr lang="en-US" dirty="0"/>
              <a:t>SAMSHA</a:t>
            </a:r>
          </a:p>
          <a:p>
            <a:pPr lvl="1"/>
            <a:r>
              <a:rPr lang="en-US" dirty="0"/>
              <a:t>National Institute of Justice</a:t>
            </a:r>
          </a:p>
          <a:p>
            <a:pPr lvl="1"/>
            <a:r>
              <a:rPr lang="en-US" dirty="0"/>
              <a:t>CDC</a:t>
            </a:r>
          </a:p>
          <a:p>
            <a:pPr lvl="1"/>
            <a:r>
              <a:rPr lang="en-US" dirty="0"/>
              <a:t>Arizona Department of </a:t>
            </a:r>
            <a:r>
              <a:rPr lang="en-US" dirty="0" smtClean="0"/>
              <a:t>Education</a:t>
            </a:r>
          </a:p>
          <a:p>
            <a:r>
              <a:rPr lang="en-US" dirty="0" smtClean="0"/>
              <a:t>Implemented the Protective Schools Model in over 100 traditional and charter K-12 schools </a:t>
            </a:r>
          </a:p>
          <a:p>
            <a:pPr lvl="1"/>
            <a:endParaRPr lang="en-US" dirty="0" smtClean="0"/>
          </a:p>
          <a:p>
            <a:endParaRPr lang="en-US" dirty="0"/>
          </a:p>
        </p:txBody>
      </p:sp>
    </p:spTree>
    <p:extLst>
      <p:ext uri="{BB962C8B-B14F-4D97-AF65-F5344CB8AC3E}">
        <p14:creationId xmlns:p14="http://schemas.microsoft.com/office/powerpoint/2010/main" val="3848105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SCHOOL-BASED PREVENTION/SAFETY COMPONENTS</a:t>
            </a:r>
            <a:endParaRPr lang="en-US" dirty="0"/>
          </a:p>
        </p:txBody>
      </p:sp>
      <p:sp>
        <p:nvSpPr>
          <p:cNvPr id="3" name="Content Placeholder 2"/>
          <p:cNvSpPr>
            <a:spLocks noGrp="1"/>
          </p:cNvSpPr>
          <p:nvPr>
            <p:ph idx="1"/>
          </p:nvPr>
        </p:nvSpPr>
        <p:spPr>
          <a:xfrm>
            <a:off x="1883392" y="2361063"/>
            <a:ext cx="6631958" cy="3815900"/>
          </a:xfrm>
        </p:spPr>
        <p:txBody>
          <a:bodyPr>
            <a:normAutofit/>
          </a:bodyPr>
          <a:lstStyle/>
          <a:p>
            <a:pPr>
              <a:buFont typeface="Wingdings" panose="05000000000000000000" pitchFamily="2" charset="2"/>
              <a:buChar char="ü"/>
            </a:pPr>
            <a:r>
              <a:rPr lang="en-US" sz="4400" dirty="0" smtClean="0"/>
              <a:t>School policy</a:t>
            </a:r>
          </a:p>
          <a:p>
            <a:pPr>
              <a:buFont typeface="Wingdings" panose="05000000000000000000" pitchFamily="2" charset="2"/>
              <a:buChar char="ü"/>
            </a:pPr>
            <a:r>
              <a:rPr lang="en-US" sz="4400" dirty="0" smtClean="0"/>
              <a:t>School climate</a:t>
            </a:r>
          </a:p>
          <a:p>
            <a:pPr>
              <a:buFont typeface="Wingdings" panose="05000000000000000000" pitchFamily="2" charset="2"/>
              <a:buChar char="ü"/>
            </a:pPr>
            <a:r>
              <a:rPr lang="en-US" sz="4400" dirty="0" smtClean="0"/>
              <a:t>Prevention curriculum/programs</a:t>
            </a:r>
            <a:endParaRPr lang="en-US" sz="4400" dirty="0"/>
          </a:p>
        </p:txBody>
      </p:sp>
    </p:spTree>
    <p:extLst>
      <p:ext uri="{BB962C8B-B14F-4D97-AF65-F5344CB8AC3E}">
        <p14:creationId xmlns:p14="http://schemas.microsoft.com/office/powerpoint/2010/main" val="32661557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School </a:t>
            </a:r>
            <a:r>
              <a:rPr lang="en-US" dirty="0"/>
              <a:t>P</a:t>
            </a:r>
            <a:r>
              <a:rPr lang="en-US" dirty="0" smtClean="0"/>
              <a:t>olicy?</a:t>
            </a:r>
            <a:endParaRPr lang="en-US" dirty="0"/>
          </a:p>
        </p:txBody>
      </p:sp>
      <p:sp>
        <p:nvSpPr>
          <p:cNvPr id="3" name="Content Placeholder 2"/>
          <p:cNvSpPr>
            <a:spLocks noGrp="1"/>
          </p:cNvSpPr>
          <p:nvPr>
            <p:ph idx="1"/>
          </p:nvPr>
        </p:nvSpPr>
        <p:spPr/>
        <p:txBody>
          <a:bodyPr/>
          <a:lstStyle/>
          <a:p>
            <a:r>
              <a:rPr lang="en-US" dirty="0"/>
              <a:t>First step in a comprehensive prevention approach for schools.</a:t>
            </a:r>
          </a:p>
          <a:p>
            <a:r>
              <a:rPr lang="en-US" dirty="0" smtClean="0"/>
              <a:t>Give </a:t>
            </a:r>
            <a:r>
              <a:rPr lang="en-US" dirty="0"/>
              <a:t>clear direction to students, parents, staff and administration.</a:t>
            </a:r>
          </a:p>
          <a:p>
            <a:r>
              <a:rPr lang="en-US" dirty="0"/>
              <a:t>Must be enforced to have an impact</a:t>
            </a:r>
            <a:r>
              <a:rPr lang="en-US" dirty="0" smtClean="0"/>
              <a:t>.</a:t>
            </a:r>
          </a:p>
          <a:p>
            <a:r>
              <a:rPr lang="en-US" dirty="0" smtClean="0"/>
              <a:t>Some evidence </a:t>
            </a:r>
            <a:r>
              <a:rPr lang="en-US" dirty="0"/>
              <a:t>of effectiveness in reducing amount of behavior but often not prevalence.</a:t>
            </a:r>
          </a:p>
          <a:p>
            <a:endParaRPr lang="en-US" dirty="0"/>
          </a:p>
          <a:p>
            <a:endParaRPr lang="en-US" dirty="0"/>
          </a:p>
          <a:p>
            <a:endParaRPr lang="en-US" dirty="0"/>
          </a:p>
        </p:txBody>
      </p:sp>
    </p:spTree>
    <p:extLst>
      <p:ext uri="{BB962C8B-B14F-4D97-AF65-F5344CB8AC3E}">
        <p14:creationId xmlns:p14="http://schemas.microsoft.com/office/powerpoint/2010/main" val="813743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Principals say</a:t>
            </a:r>
            <a:endParaRPr lang="en-US" dirty="0"/>
          </a:p>
        </p:txBody>
      </p:sp>
      <p:sp>
        <p:nvSpPr>
          <p:cNvPr id="3" name="Content Placeholder 2"/>
          <p:cNvSpPr>
            <a:spLocks noGrp="1"/>
          </p:cNvSpPr>
          <p:nvPr>
            <p:ph idx="1"/>
          </p:nvPr>
        </p:nvSpPr>
        <p:spPr/>
        <p:txBody>
          <a:bodyPr/>
          <a:lstStyle/>
          <a:p>
            <a:pPr marL="0" indent="0">
              <a:buNone/>
            </a:pPr>
            <a:r>
              <a:rPr lang="en-US" i="1" dirty="0" smtClean="0"/>
              <a:t>It is important that the adults have a set of policies and procedures in place which are implemented consistently and fairly.  </a:t>
            </a:r>
          </a:p>
          <a:p>
            <a:pPr marL="0" indent="0">
              <a:buNone/>
            </a:pPr>
            <a:r>
              <a:rPr lang="en-US" i="1" dirty="0"/>
              <a:t>	</a:t>
            </a:r>
            <a:r>
              <a:rPr lang="en-US" i="1" dirty="0" smtClean="0"/>
              <a:t>		</a:t>
            </a:r>
            <a:r>
              <a:rPr lang="en-US" sz="2000" i="1" dirty="0" smtClean="0"/>
              <a:t>J.C., Associate Superintendent</a:t>
            </a:r>
          </a:p>
          <a:p>
            <a:pPr marL="0" indent="0">
              <a:buNone/>
            </a:pPr>
            <a:endParaRPr lang="en-US" sz="2000" i="1" dirty="0" smtClean="0"/>
          </a:p>
          <a:p>
            <a:pPr marL="0" indent="0">
              <a:buNone/>
            </a:pPr>
            <a:r>
              <a:rPr lang="en-US" i="1" dirty="0" smtClean="0"/>
              <a:t>Strong policies offer guidance in the school community as to what is tolerated and what is not.</a:t>
            </a:r>
          </a:p>
          <a:p>
            <a:pPr marL="0" indent="0">
              <a:buNone/>
            </a:pPr>
            <a:r>
              <a:rPr lang="en-US" sz="2000" i="1" dirty="0" smtClean="0"/>
              <a:t>				</a:t>
            </a:r>
          </a:p>
          <a:p>
            <a:pPr marL="0" indent="0">
              <a:buNone/>
            </a:pPr>
            <a:r>
              <a:rPr lang="en-US" sz="2000" i="1" dirty="0"/>
              <a:t>	</a:t>
            </a:r>
            <a:r>
              <a:rPr lang="en-US" sz="2000" i="1" dirty="0" smtClean="0"/>
              <a:t>				C.C., High School Principal</a:t>
            </a:r>
            <a:endParaRPr lang="en-US" sz="2000" i="1" dirty="0"/>
          </a:p>
        </p:txBody>
      </p:sp>
    </p:spTree>
    <p:extLst>
      <p:ext uri="{BB962C8B-B14F-4D97-AF65-F5344CB8AC3E}">
        <p14:creationId xmlns:p14="http://schemas.microsoft.com/office/powerpoint/2010/main" val="38199464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School Climate?</a:t>
            </a:r>
            <a:endParaRPr lang="en-US" dirty="0"/>
          </a:p>
        </p:txBody>
      </p:sp>
      <p:sp>
        <p:nvSpPr>
          <p:cNvPr id="3" name="Content Placeholder 2"/>
          <p:cNvSpPr>
            <a:spLocks noGrp="1"/>
          </p:cNvSpPr>
          <p:nvPr>
            <p:ph idx="1"/>
          </p:nvPr>
        </p:nvSpPr>
        <p:spPr/>
        <p:txBody>
          <a:bodyPr/>
          <a:lstStyle/>
          <a:p>
            <a:r>
              <a:rPr lang="en-US" dirty="0" smtClean="0"/>
              <a:t>The quality and character of life in a school</a:t>
            </a:r>
          </a:p>
          <a:p>
            <a:r>
              <a:rPr lang="en-US" dirty="0" smtClean="0"/>
              <a:t>Reflects the norms, values, relationships, interactions, organization and processes</a:t>
            </a:r>
          </a:p>
          <a:p>
            <a:r>
              <a:rPr lang="en-US" dirty="0" smtClean="0"/>
              <a:t>Sets the tone for all teaching and learning – formal and informal curriculum</a:t>
            </a:r>
          </a:p>
          <a:p>
            <a:r>
              <a:rPr lang="en-US" dirty="0" smtClean="0"/>
              <a:t>Critical to student </a:t>
            </a:r>
            <a:r>
              <a:rPr lang="en-US" b="1" i="1" dirty="0" smtClean="0"/>
              <a:t>connectedness</a:t>
            </a:r>
          </a:p>
          <a:p>
            <a:r>
              <a:rPr lang="en-US" dirty="0" smtClean="0"/>
              <a:t>The greater the connectedness, the less substance use and disruptive behavior</a:t>
            </a:r>
          </a:p>
          <a:p>
            <a:endParaRPr lang="en-US" dirty="0"/>
          </a:p>
        </p:txBody>
      </p:sp>
    </p:spTree>
    <p:extLst>
      <p:ext uri="{BB962C8B-B14F-4D97-AF65-F5344CB8AC3E}">
        <p14:creationId xmlns:p14="http://schemas.microsoft.com/office/powerpoint/2010/main" val="34843333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Principals Say…</a:t>
            </a:r>
            <a:endParaRPr lang="en-US" dirty="0"/>
          </a:p>
        </p:txBody>
      </p:sp>
      <p:sp>
        <p:nvSpPr>
          <p:cNvPr id="3" name="Content Placeholder 2"/>
          <p:cNvSpPr>
            <a:spLocks noGrp="1"/>
          </p:cNvSpPr>
          <p:nvPr>
            <p:ph idx="1"/>
          </p:nvPr>
        </p:nvSpPr>
        <p:spPr/>
        <p:txBody>
          <a:bodyPr/>
          <a:lstStyle/>
          <a:p>
            <a:pPr marL="0" indent="0">
              <a:buNone/>
            </a:pPr>
            <a:r>
              <a:rPr lang="en-US" sz="4400" i="1" dirty="0" smtClean="0"/>
              <a:t>School </a:t>
            </a:r>
            <a:r>
              <a:rPr lang="en-US" sz="4400" i="1" dirty="0"/>
              <a:t>climate is the feeling you get when you walk on campus of positive and respectful behaviors, mutual respect between adults and kids, happy </a:t>
            </a:r>
            <a:r>
              <a:rPr lang="en-US" sz="4400" i="1" dirty="0" smtClean="0"/>
              <a:t>people</a:t>
            </a:r>
            <a:r>
              <a:rPr lang="en-US" sz="4400" dirty="0" smtClean="0"/>
              <a:t>.</a:t>
            </a:r>
          </a:p>
          <a:p>
            <a:pPr marL="0" indent="0">
              <a:buNone/>
            </a:pPr>
            <a:endParaRPr lang="en-US" sz="2000" dirty="0" smtClean="0"/>
          </a:p>
          <a:p>
            <a:pPr marL="0" indent="0">
              <a:buNone/>
            </a:pPr>
            <a:endParaRPr lang="en-US" sz="2000" dirty="0"/>
          </a:p>
          <a:p>
            <a:pPr marL="0" indent="0">
              <a:buNone/>
            </a:pPr>
            <a:r>
              <a:rPr lang="en-US" sz="2000" dirty="0" smtClean="0"/>
              <a:t>				T.C.V. – Middle School Principal</a:t>
            </a:r>
            <a:endParaRPr lang="en-US" sz="2000" dirty="0"/>
          </a:p>
        </p:txBody>
      </p:sp>
    </p:spTree>
    <p:extLst>
      <p:ext uri="{BB962C8B-B14F-4D97-AF65-F5344CB8AC3E}">
        <p14:creationId xmlns:p14="http://schemas.microsoft.com/office/powerpoint/2010/main" val="31771849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1626" y="857251"/>
            <a:ext cx="7840748" cy="5123495"/>
          </a:xfrm>
        </p:spPr>
      </p:pic>
    </p:spTree>
    <p:extLst>
      <p:ext uri="{BB962C8B-B14F-4D97-AF65-F5344CB8AC3E}">
        <p14:creationId xmlns:p14="http://schemas.microsoft.com/office/powerpoint/2010/main" val="622478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914400" y="838200"/>
          <a:ext cx="80772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Arrow Connector 5"/>
          <p:cNvCxnSpPr/>
          <p:nvPr/>
        </p:nvCxnSpPr>
        <p:spPr>
          <a:xfrm>
            <a:off x="3352800" y="3886200"/>
            <a:ext cx="533400" cy="0"/>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715000" y="3886200"/>
            <a:ext cx="533400" cy="0"/>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583680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
                                            <p:graphicEl>
                                              <a:dgm id="{9054BE46-9B36-4C4F-A6AE-A012546F2481}"/>
                                            </p:graphicEl>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4">
                                            <p:graphicEl>
                                              <a:dgm id="{D52AE048-7034-4C6A-B35F-1C761CD1576F}"/>
                                            </p:graphicEl>
                                          </p:spTgt>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grpId="0" nodeType="clickEffect">
                                  <p:stCondLst>
                                    <p:cond delay="0"/>
                                  </p:stCondLst>
                                  <p:childTnLst>
                                    <p:animScale>
                                      <p:cBhvr>
                                        <p:cTn id="14" dur="2000" fill="hold"/>
                                        <p:tgtEl>
                                          <p:spTgt spid="4">
                                            <p:graphicEl>
                                              <a:dgm id="{7CB98D5F-8FE7-48A4-A422-09708815F796}"/>
                                            </p:graphicEl>
                                          </p:spTgt>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grpId="0" nodeType="clickEffect">
                                  <p:stCondLst>
                                    <p:cond delay="0"/>
                                  </p:stCondLst>
                                  <p:childTnLst>
                                    <p:animScale>
                                      <p:cBhvr>
                                        <p:cTn id="18" dur="2000" fill="hold"/>
                                        <p:tgtEl>
                                          <p:spTgt spid="4">
                                            <p:graphicEl>
                                              <a:dgm id="{9E93A608-407C-48D4-A47B-EACB800B01BF}"/>
                                            </p:graphic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Prevention Evidence-based Curriculum/Programs?</a:t>
            </a:r>
            <a:endParaRPr lang="en-US" dirty="0"/>
          </a:p>
        </p:txBody>
      </p:sp>
      <p:sp>
        <p:nvSpPr>
          <p:cNvPr id="3" name="Content Placeholder 2"/>
          <p:cNvSpPr>
            <a:spLocks noGrp="1"/>
          </p:cNvSpPr>
          <p:nvPr>
            <p:ph idx="1"/>
          </p:nvPr>
        </p:nvSpPr>
        <p:spPr/>
        <p:txBody>
          <a:bodyPr/>
          <a:lstStyle/>
          <a:p>
            <a:r>
              <a:rPr lang="en-US" dirty="0" smtClean="0"/>
              <a:t>Demonstrated effectiveness through balanced, objective research rather than anecdotes</a:t>
            </a:r>
          </a:p>
          <a:p>
            <a:r>
              <a:rPr lang="en-US" dirty="0" smtClean="0"/>
              <a:t>Most likely to produce the desired result</a:t>
            </a:r>
          </a:p>
          <a:p>
            <a:r>
              <a:rPr lang="en-US" dirty="0" smtClean="0"/>
              <a:t>Developed based on theory of change</a:t>
            </a:r>
          </a:p>
          <a:p>
            <a:r>
              <a:rPr lang="en-US" dirty="0" smtClean="0"/>
              <a:t>Concentrate limited resources on proven programs</a:t>
            </a:r>
          </a:p>
          <a:p>
            <a:r>
              <a:rPr lang="en-US" dirty="0" smtClean="0"/>
              <a:t>Educators can focus on delivery rather than development</a:t>
            </a:r>
          </a:p>
          <a:p>
            <a:r>
              <a:rPr lang="en-US" dirty="0" smtClean="0"/>
              <a:t>Garner support from parents, community and potential funders</a:t>
            </a:r>
            <a:endParaRPr lang="en-US" dirty="0"/>
          </a:p>
        </p:txBody>
      </p:sp>
    </p:spTree>
    <p:extLst>
      <p:ext uri="{BB962C8B-B14F-4D97-AF65-F5344CB8AC3E}">
        <p14:creationId xmlns:p14="http://schemas.microsoft.com/office/powerpoint/2010/main" val="29357648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principals say </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With XXXX (name of a curriculum), I feel confident that our students will get the information they need to make good choices. The evidence is really strong.</a:t>
            </a:r>
          </a:p>
          <a:p>
            <a:pPr marL="0" indent="0">
              <a:buNone/>
            </a:pPr>
            <a:r>
              <a:rPr lang="en-US" sz="3600" dirty="0"/>
              <a:t>	</a:t>
            </a:r>
            <a:r>
              <a:rPr lang="en-US" sz="3600" dirty="0" smtClean="0"/>
              <a:t>		</a:t>
            </a:r>
          </a:p>
          <a:p>
            <a:pPr marL="0" indent="0">
              <a:buNone/>
            </a:pPr>
            <a:r>
              <a:rPr lang="en-US" sz="3600" dirty="0"/>
              <a:t>	</a:t>
            </a:r>
            <a:r>
              <a:rPr lang="en-US" sz="3600" dirty="0" smtClean="0"/>
              <a:t>			</a:t>
            </a:r>
            <a:r>
              <a:rPr lang="en-US" sz="2000" dirty="0" smtClean="0"/>
              <a:t>F.A.H., High School Principal</a:t>
            </a:r>
            <a:endParaRPr lang="en-US" sz="3600" dirty="0"/>
          </a:p>
        </p:txBody>
      </p:sp>
    </p:spTree>
    <p:extLst>
      <p:ext uri="{BB962C8B-B14F-4D97-AF65-F5344CB8AC3E}">
        <p14:creationId xmlns:p14="http://schemas.microsoft.com/office/powerpoint/2010/main" val="17848905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CLIMATE &amp; ACADEMICS</a:t>
            </a:r>
            <a:endParaRPr lang="en-US"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6837163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3"/>
          <a:stretch>
            <a:fillRect/>
          </a:stretch>
        </p:blipFill>
        <p:spPr>
          <a:xfrm>
            <a:off x="1269179" y="2115357"/>
            <a:ext cx="6395331" cy="3759033"/>
          </a:xfrm>
          <a:prstGeom prst="rect">
            <a:avLst/>
          </a:prstGeom>
        </p:spPr>
      </p:pic>
      <p:sp>
        <p:nvSpPr>
          <p:cNvPr id="31" name="Rectangle 30">
            <a:extLst>
              <a:ext uri="{FF2B5EF4-FFF2-40B4-BE49-F238E27FC236}">
                <a16:creationId xmlns:a16="http://schemas.microsoft.com/office/drawing/2014/main" id="{A34C46B1-5FA1-FE4A-8E02-847A8C32EDF0}"/>
              </a:ext>
            </a:extLst>
          </p:cNvPr>
          <p:cNvSpPr/>
          <p:nvPr/>
        </p:nvSpPr>
        <p:spPr>
          <a:xfrm>
            <a:off x="0" y="857250"/>
            <a:ext cx="9190160" cy="12133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sz="3300" dirty="0">
              <a:latin typeface="+mj-lt"/>
            </a:endParaRPr>
          </a:p>
        </p:txBody>
      </p:sp>
      <p:sp>
        <p:nvSpPr>
          <p:cNvPr id="14" name="Title 13">
            <a:extLst>
              <a:ext uri="{FF2B5EF4-FFF2-40B4-BE49-F238E27FC236}">
                <a16:creationId xmlns:a16="http://schemas.microsoft.com/office/drawing/2014/main" id="{B5E63AAC-93BC-CD47-A7DD-9B5032CF08B1}"/>
              </a:ext>
            </a:extLst>
          </p:cNvPr>
          <p:cNvSpPr>
            <a:spLocks noGrp="1"/>
          </p:cNvSpPr>
          <p:nvPr>
            <p:ph type="title"/>
          </p:nvPr>
        </p:nvSpPr>
        <p:spPr>
          <a:xfrm>
            <a:off x="968803" y="963573"/>
            <a:ext cx="7092095" cy="953142"/>
          </a:xfrm>
        </p:spPr>
        <p:txBody>
          <a:bodyPr>
            <a:normAutofit fontScale="90000"/>
          </a:bodyPr>
          <a:lstStyle/>
          <a:p>
            <a:pPr algn="ctr"/>
            <a:r>
              <a:rPr lang="en-US" b="1" dirty="0" smtClean="0">
                <a:solidFill>
                  <a:schemeClr val="bg1"/>
                </a:solidFill>
                <a:cs typeface="Arial" panose="020B0604020202020204" pitchFamily="34" charset="0"/>
              </a:rPr>
              <a:t>Role of Climate in </a:t>
            </a:r>
            <a:br>
              <a:rPr lang="en-US" b="1" dirty="0" smtClean="0">
                <a:solidFill>
                  <a:schemeClr val="bg1"/>
                </a:solidFill>
                <a:cs typeface="Arial" panose="020B0604020202020204" pitchFamily="34" charset="0"/>
              </a:rPr>
            </a:br>
            <a:r>
              <a:rPr lang="en-US" b="1" dirty="0" smtClean="0">
                <a:solidFill>
                  <a:schemeClr val="bg1"/>
                </a:solidFill>
                <a:cs typeface="Arial" panose="020B0604020202020204" pitchFamily="34" charset="0"/>
              </a:rPr>
              <a:t>Optimal </a:t>
            </a:r>
            <a:r>
              <a:rPr lang="en-US" b="1" dirty="0">
                <a:solidFill>
                  <a:schemeClr val="bg1"/>
                </a:solidFill>
                <a:cs typeface="Arial" panose="020B0604020202020204" pitchFamily="34" charset="0"/>
              </a:rPr>
              <a:t>Learning</a:t>
            </a:r>
            <a:endParaRPr lang="en-US" b="1" dirty="0"/>
          </a:p>
        </p:txBody>
      </p:sp>
      <p:cxnSp>
        <p:nvCxnSpPr>
          <p:cNvPr id="8" name="Straight Arrow Connector 7">
            <a:extLst>
              <a:ext uri="{FF2B5EF4-FFF2-40B4-BE49-F238E27FC236}">
                <a16:creationId xmlns:a16="http://schemas.microsoft.com/office/drawing/2014/main" id="{587F6E25-E5F6-3241-A5C7-D8B267A691E8}"/>
              </a:ext>
            </a:extLst>
          </p:cNvPr>
          <p:cNvCxnSpPr>
            <a:cxnSpLocks/>
          </p:cNvCxnSpPr>
          <p:nvPr/>
        </p:nvCxnSpPr>
        <p:spPr>
          <a:xfrm>
            <a:off x="1648558" y="3725555"/>
            <a:ext cx="2866292" cy="0"/>
          </a:xfrm>
          <a:prstGeom prst="straightConnector1">
            <a:avLst/>
          </a:prstGeom>
          <a:ln w="69850">
            <a:solidFill>
              <a:schemeClr val="tx1"/>
            </a:solidFill>
            <a:tailEnd type="triangle"/>
          </a:ln>
        </p:spPr>
        <p:style>
          <a:lnRef idx="3">
            <a:schemeClr val="accent1"/>
          </a:lnRef>
          <a:fillRef idx="0">
            <a:schemeClr val="accent1"/>
          </a:fillRef>
          <a:effectRef idx="2">
            <a:schemeClr val="accent1"/>
          </a:effectRef>
          <a:fontRef idx="minor">
            <a:schemeClr val="tx1"/>
          </a:fontRef>
        </p:style>
      </p:cxnSp>
      <p:sp>
        <p:nvSpPr>
          <p:cNvPr id="9" name="TextBox 8">
            <a:extLst>
              <a:ext uri="{FF2B5EF4-FFF2-40B4-BE49-F238E27FC236}">
                <a16:creationId xmlns:a16="http://schemas.microsoft.com/office/drawing/2014/main" id="{EF960722-6F4C-9643-9657-513C28CDF772}"/>
              </a:ext>
            </a:extLst>
          </p:cNvPr>
          <p:cNvSpPr txBox="1"/>
          <p:nvPr/>
        </p:nvSpPr>
        <p:spPr>
          <a:xfrm>
            <a:off x="505347" y="3350905"/>
            <a:ext cx="1527663"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Optimal learning includes all three areas </a:t>
            </a:r>
          </a:p>
        </p:txBody>
      </p:sp>
    </p:spTree>
    <p:extLst>
      <p:ext uri="{BB962C8B-B14F-4D97-AF65-F5344CB8AC3E}">
        <p14:creationId xmlns:p14="http://schemas.microsoft.com/office/powerpoint/2010/main" val="18563527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CLIMATE &amp; SAFETY</a:t>
            </a:r>
            <a:endParaRPr lang="en-US"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513363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79605EED-1A0C-9E4D-B4C6-95A024407964}"/>
              </a:ext>
            </a:extLst>
          </p:cNvPr>
          <p:cNvSpPr>
            <a:spLocks noGrp="1"/>
          </p:cNvSpPr>
          <p:nvPr>
            <p:ph sz="half" idx="1"/>
          </p:nvPr>
        </p:nvSpPr>
        <p:spPr>
          <a:xfrm>
            <a:off x="571500" y="2226469"/>
            <a:ext cx="3886200" cy="3263504"/>
          </a:xfrm>
        </p:spPr>
        <p:txBody>
          <a:bodyPr>
            <a:normAutofit/>
          </a:bodyPr>
          <a:lstStyle/>
          <a:p>
            <a:pPr marL="214313">
              <a:spcAft>
                <a:spcPts val="450"/>
              </a:spcAft>
            </a:pPr>
            <a:r>
              <a:rPr lang="en-US" sz="1950" dirty="0"/>
              <a:t>F</a:t>
            </a:r>
            <a:r>
              <a:rPr lang="en-US" sz="1950" dirty="0" smtClean="0"/>
              <a:t>ree </a:t>
            </a:r>
            <a:r>
              <a:rPr lang="en-US" sz="1950" dirty="0"/>
              <a:t>from threats, violence, or other criminal behaviors.</a:t>
            </a:r>
            <a:r>
              <a:rPr lang="en-US" dirty="0"/>
              <a:t/>
            </a:r>
            <a:br>
              <a:rPr lang="en-US" dirty="0"/>
            </a:br>
            <a:endParaRPr lang="en-US" dirty="0"/>
          </a:p>
          <a:p>
            <a:pPr marL="214313">
              <a:spcAft>
                <a:spcPts val="450"/>
              </a:spcAft>
            </a:pPr>
            <a:r>
              <a:rPr lang="en-US" sz="1950" dirty="0"/>
              <a:t>Allows staff, students, and the community to feel </a:t>
            </a:r>
            <a:r>
              <a:rPr lang="en-US" sz="1950" b="1" dirty="0"/>
              <a:t>connected </a:t>
            </a:r>
            <a:r>
              <a:rPr lang="en-US" sz="1950" dirty="0"/>
              <a:t>to the school and able to participate in its major functions – teaching and learning. </a:t>
            </a:r>
          </a:p>
        </p:txBody>
      </p:sp>
      <p:graphicFrame>
        <p:nvGraphicFramePr>
          <p:cNvPr id="30" name="Content Placeholder 29">
            <a:extLst>
              <a:ext uri="{FF2B5EF4-FFF2-40B4-BE49-F238E27FC236}">
                <a16:creationId xmlns:a16="http://schemas.microsoft.com/office/drawing/2014/main" id="{E16F6130-7E93-DE4B-A83D-6E3D4BAA838B}"/>
              </a:ext>
            </a:extLst>
          </p:cNvPr>
          <p:cNvGraphicFramePr>
            <a:graphicFrameLocks noGrp="1"/>
          </p:cNvGraphicFramePr>
          <p:nvPr>
            <p:ph sz="half" idx="2"/>
            <p:extLst/>
          </p:nvPr>
        </p:nvGraphicFramePr>
        <p:xfrm>
          <a:off x="4629152" y="2226469"/>
          <a:ext cx="3886200"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1" name="Rectangle 30">
            <a:extLst>
              <a:ext uri="{FF2B5EF4-FFF2-40B4-BE49-F238E27FC236}">
                <a16:creationId xmlns:a16="http://schemas.microsoft.com/office/drawing/2014/main" id="{A34C46B1-5FA1-FE4A-8E02-847A8C32EDF0}"/>
              </a:ext>
            </a:extLst>
          </p:cNvPr>
          <p:cNvSpPr/>
          <p:nvPr/>
        </p:nvSpPr>
        <p:spPr>
          <a:xfrm>
            <a:off x="-46160" y="764931"/>
            <a:ext cx="9190160" cy="12133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sz="3300" dirty="0">
              <a:latin typeface="+mj-lt"/>
            </a:endParaRPr>
          </a:p>
        </p:txBody>
      </p:sp>
      <p:sp>
        <p:nvSpPr>
          <p:cNvPr id="14" name="Title 13">
            <a:extLst>
              <a:ext uri="{FF2B5EF4-FFF2-40B4-BE49-F238E27FC236}">
                <a16:creationId xmlns:a16="http://schemas.microsoft.com/office/drawing/2014/main" id="{B5E63AAC-93BC-CD47-A7DD-9B5032CF08B1}"/>
              </a:ext>
            </a:extLst>
          </p:cNvPr>
          <p:cNvSpPr>
            <a:spLocks noGrp="1"/>
          </p:cNvSpPr>
          <p:nvPr>
            <p:ph type="title"/>
          </p:nvPr>
        </p:nvSpPr>
        <p:spPr>
          <a:xfrm>
            <a:off x="571500" y="1232297"/>
            <a:ext cx="7886700" cy="994172"/>
          </a:xfrm>
        </p:spPr>
        <p:txBody>
          <a:bodyPr>
            <a:normAutofit fontScale="90000"/>
          </a:bodyPr>
          <a:lstStyle/>
          <a:p>
            <a:pPr algn="ctr"/>
            <a:r>
              <a:rPr lang="en-US" dirty="0">
                <a:solidFill>
                  <a:schemeClr val="bg1"/>
                </a:solidFill>
              </a:rPr>
              <a:t>What Makes a School Safe?</a:t>
            </a:r>
            <a:r>
              <a:rPr lang="en-US" dirty="0"/>
              <a:t/>
            </a:r>
            <a:br>
              <a:rPr lang="en-US" dirty="0"/>
            </a:br>
            <a:endParaRPr lang="en-US" dirty="0"/>
          </a:p>
        </p:txBody>
      </p:sp>
    </p:spTree>
    <p:extLst>
      <p:ext uri="{BB962C8B-B14F-4D97-AF65-F5344CB8AC3E}">
        <p14:creationId xmlns:p14="http://schemas.microsoft.com/office/powerpoint/2010/main" val="7898558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sz="4000" i="1" dirty="0" smtClean="0"/>
              <a:t>If </a:t>
            </a:r>
            <a:r>
              <a:rPr lang="en-US" sz="4000" i="1" dirty="0"/>
              <a:t>kids love their school they do not want to disrespect their school or let down the adults they care about. They also will be more likely to report things before they get too big or result in violence</a:t>
            </a:r>
            <a:r>
              <a:rPr lang="en-US" sz="4000" i="1" dirty="0" smtClean="0"/>
              <a:t>.</a:t>
            </a:r>
            <a:endParaRPr lang="en-US" sz="4000" i="1" dirty="0"/>
          </a:p>
          <a:p>
            <a:pPr marL="0" indent="0">
              <a:buNone/>
            </a:pPr>
            <a:r>
              <a:rPr lang="en-US" sz="2000" dirty="0" smtClean="0"/>
              <a:t>				B.R.R. – Middle School Principal</a:t>
            </a:r>
            <a:endParaRPr lang="en-US" sz="2000" dirty="0"/>
          </a:p>
          <a:p>
            <a:endParaRPr lang="en-US" dirty="0"/>
          </a:p>
        </p:txBody>
      </p:sp>
    </p:spTree>
    <p:extLst>
      <p:ext uri="{BB962C8B-B14F-4D97-AF65-F5344CB8AC3E}">
        <p14:creationId xmlns:p14="http://schemas.microsoft.com/office/powerpoint/2010/main" val="14275133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857250"/>
            <a:ext cx="9199661" cy="1220830"/>
          </a:xfrm>
          <a:prstGeom prst="rect">
            <a:avLst/>
          </a:prstGeom>
        </p:spPr>
      </p:pic>
      <p:sp>
        <p:nvSpPr>
          <p:cNvPr id="5" name="Title 4">
            <a:extLst>
              <a:ext uri="{FF2B5EF4-FFF2-40B4-BE49-F238E27FC236}">
                <a16:creationId xmlns:a16="http://schemas.microsoft.com/office/drawing/2014/main" id="{A5E95857-1661-C642-9EEA-F1188885ED8E}"/>
              </a:ext>
            </a:extLst>
          </p:cNvPr>
          <p:cNvSpPr>
            <a:spLocks noGrp="1"/>
          </p:cNvSpPr>
          <p:nvPr>
            <p:ph type="title"/>
          </p:nvPr>
        </p:nvSpPr>
        <p:spPr>
          <a:xfrm>
            <a:off x="857580" y="1066803"/>
            <a:ext cx="7484501" cy="897735"/>
          </a:xfrm>
        </p:spPr>
        <p:txBody>
          <a:bodyPr>
            <a:noAutofit/>
          </a:bodyPr>
          <a:lstStyle/>
          <a:p>
            <a:pPr algn="ctr"/>
            <a:r>
              <a:rPr lang="en-US" b="1" dirty="0" smtClean="0">
                <a:solidFill>
                  <a:schemeClr val="bg1"/>
                </a:solidFill>
              </a:rPr>
              <a:t>Secret Service Studies of School Shootings - 2002 &amp; 2019 Findings</a:t>
            </a:r>
            <a:endParaRPr lang="en-US" b="1" dirty="0">
              <a:solidFill>
                <a:schemeClr val="bg1"/>
              </a:solidFill>
            </a:endParaRPr>
          </a:p>
        </p:txBody>
      </p:sp>
      <p:sp>
        <p:nvSpPr>
          <p:cNvPr id="6" name="Content Placeholder 5">
            <a:extLst>
              <a:ext uri="{FF2B5EF4-FFF2-40B4-BE49-F238E27FC236}">
                <a16:creationId xmlns:a16="http://schemas.microsoft.com/office/drawing/2014/main" id="{5A821994-10A8-004D-9746-75524BF30912}"/>
              </a:ext>
            </a:extLst>
          </p:cNvPr>
          <p:cNvSpPr>
            <a:spLocks noGrp="1"/>
          </p:cNvSpPr>
          <p:nvPr>
            <p:ph idx="1"/>
          </p:nvPr>
        </p:nvSpPr>
        <p:spPr>
          <a:xfrm>
            <a:off x="1788606" y="3315956"/>
            <a:ext cx="6440993" cy="2171671"/>
          </a:xfrm>
        </p:spPr>
        <p:txBody>
          <a:bodyPr anchor="ctr">
            <a:normAutofit fontScale="47500" lnSpcReduction="20000"/>
          </a:bodyPr>
          <a:lstStyle/>
          <a:p>
            <a:pPr marL="214313" indent="-214313"/>
            <a:r>
              <a:rPr lang="en-US" sz="5100" dirty="0"/>
              <a:t>Lack of an accurate profile for the type of school or student involved in </a:t>
            </a:r>
            <a:r>
              <a:rPr lang="en-US" sz="5100" dirty="0" smtClean="0"/>
              <a:t>shootings</a:t>
            </a:r>
          </a:p>
          <a:p>
            <a:pPr marL="0" indent="0">
              <a:buNone/>
            </a:pPr>
            <a:endParaRPr lang="en-US" sz="5100" dirty="0"/>
          </a:p>
          <a:p>
            <a:pPr marL="214313" indent="-214313"/>
            <a:r>
              <a:rPr lang="en-US" sz="5100" dirty="0"/>
              <a:t>Most attacks ended very quickly, law enforcement rarely had the opportunity to intervene before serious harm was caused </a:t>
            </a:r>
          </a:p>
          <a:p>
            <a:pPr marL="0" indent="0">
              <a:buNone/>
            </a:pPr>
            <a:endParaRPr lang="en-US" sz="5100" dirty="0" smtClean="0"/>
          </a:p>
          <a:p>
            <a:pPr marL="0" indent="0">
              <a:buNone/>
            </a:pPr>
            <a:endParaRPr lang="en-US" sz="5100" dirty="0" smtClean="0"/>
          </a:p>
          <a:p>
            <a:pPr marL="0" indent="0">
              <a:buNone/>
            </a:pPr>
            <a:endParaRPr lang="en-US" sz="1800" dirty="0"/>
          </a:p>
          <a:p>
            <a:pPr marL="214313" indent="-214313"/>
            <a:endParaRPr lang="en-US" sz="1400" dirty="0"/>
          </a:p>
        </p:txBody>
      </p:sp>
      <p:pic>
        <p:nvPicPr>
          <p:cNvPr id="10" name="Graphic 9" descr="Classroom" hidden="1">
            <a:extLst>
              <a:ext uri="{FF2B5EF4-FFF2-40B4-BE49-F238E27FC236}">
                <a16:creationId xmlns:a16="http://schemas.microsoft.com/office/drawing/2014/main" id="{A22CCC95-5AA2-445D-A459-55BF9BADA20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7060490" y="3000376"/>
            <a:ext cx="857249" cy="857249"/>
          </a:xfrm>
          <a:prstGeom prst="rect">
            <a:avLst/>
          </a:prstGeom>
        </p:spPr>
      </p:pic>
    </p:spTree>
    <p:extLst>
      <p:ext uri="{BB962C8B-B14F-4D97-AF65-F5344CB8AC3E}">
        <p14:creationId xmlns:p14="http://schemas.microsoft.com/office/powerpoint/2010/main" val="23468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857250"/>
            <a:ext cx="9199661" cy="1220830"/>
          </a:xfrm>
          <a:prstGeom prst="rect">
            <a:avLst/>
          </a:prstGeom>
        </p:spPr>
      </p:pic>
      <p:sp>
        <p:nvSpPr>
          <p:cNvPr id="5" name="Title 4">
            <a:extLst>
              <a:ext uri="{FF2B5EF4-FFF2-40B4-BE49-F238E27FC236}">
                <a16:creationId xmlns:a16="http://schemas.microsoft.com/office/drawing/2014/main" id="{A5E95857-1661-C642-9EEA-F1188885ED8E}"/>
              </a:ext>
            </a:extLst>
          </p:cNvPr>
          <p:cNvSpPr>
            <a:spLocks noGrp="1"/>
          </p:cNvSpPr>
          <p:nvPr>
            <p:ph type="title"/>
          </p:nvPr>
        </p:nvSpPr>
        <p:spPr>
          <a:xfrm>
            <a:off x="857580" y="1066803"/>
            <a:ext cx="7484501" cy="897735"/>
          </a:xfrm>
        </p:spPr>
        <p:txBody>
          <a:bodyPr>
            <a:noAutofit/>
          </a:bodyPr>
          <a:lstStyle/>
          <a:p>
            <a:pPr algn="ctr"/>
            <a:r>
              <a:rPr lang="en-US" b="1" dirty="0" smtClean="0">
                <a:solidFill>
                  <a:schemeClr val="bg1"/>
                </a:solidFill>
              </a:rPr>
              <a:t>Recommendations</a:t>
            </a:r>
            <a:endParaRPr lang="en-US" b="1" dirty="0">
              <a:solidFill>
                <a:schemeClr val="bg1"/>
              </a:solidFill>
            </a:endParaRPr>
          </a:p>
        </p:txBody>
      </p:sp>
      <p:sp>
        <p:nvSpPr>
          <p:cNvPr id="6" name="Content Placeholder 5">
            <a:extLst>
              <a:ext uri="{FF2B5EF4-FFF2-40B4-BE49-F238E27FC236}">
                <a16:creationId xmlns:a16="http://schemas.microsoft.com/office/drawing/2014/main" id="{5A821994-10A8-004D-9746-75524BF30912}"/>
              </a:ext>
            </a:extLst>
          </p:cNvPr>
          <p:cNvSpPr>
            <a:spLocks noGrp="1"/>
          </p:cNvSpPr>
          <p:nvPr>
            <p:ph idx="1"/>
          </p:nvPr>
        </p:nvSpPr>
        <p:spPr>
          <a:xfrm>
            <a:off x="588552" y="3215473"/>
            <a:ext cx="6084809" cy="2272154"/>
          </a:xfrm>
        </p:spPr>
        <p:txBody>
          <a:bodyPr anchor="ctr">
            <a:normAutofit fontScale="92500" lnSpcReduction="10000"/>
          </a:bodyPr>
          <a:lstStyle/>
          <a:p>
            <a:pPr marL="214313" indent="-214313"/>
            <a:r>
              <a:rPr lang="en-US" dirty="0" smtClean="0"/>
              <a:t>Create </a:t>
            </a:r>
            <a:r>
              <a:rPr lang="en-US" dirty="0"/>
              <a:t>and promote safe school climates and student </a:t>
            </a:r>
            <a:r>
              <a:rPr lang="en-US" b="1" dirty="0"/>
              <a:t>connectedness</a:t>
            </a:r>
            <a:r>
              <a:rPr lang="en-US" dirty="0"/>
              <a:t> such that students trust adults to protect </a:t>
            </a:r>
            <a:r>
              <a:rPr lang="en-US" dirty="0" smtClean="0"/>
              <a:t>them</a:t>
            </a:r>
          </a:p>
          <a:p>
            <a:pPr marL="0" indent="0">
              <a:buNone/>
            </a:pPr>
            <a:endParaRPr lang="en-US" dirty="0"/>
          </a:p>
          <a:p>
            <a:pPr marL="214313" indent="-214313"/>
            <a:r>
              <a:rPr lang="en-US" dirty="0"/>
              <a:t>Schools need to establish comprehensive targeted </a:t>
            </a:r>
            <a:r>
              <a:rPr lang="en-US" b="1" dirty="0"/>
              <a:t>violence prevention programs</a:t>
            </a:r>
            <a:r>
              <a:rPr lang="en-US" dirty="0"/>
              <a:t>. </a:t>
            </a:r>
          </a:p>
          <a:p>
            <a:pPr marL="214313" indent="-214313"/>
            <a:endParaRPr lang="en-US" dirty="0"/>
          </a:p>
          <a:p>
            <a:pPr marL="0" indent="0">
              <a:buNone/>
            </a:pPr>
            <a:endParaRPr lang="en-US" dirty="0" smtClean="0"/>
          </a:p>
        </p:txBody>
      </p:sp>
      <p:pic>
        <p:nvPicPr>
          <p:cNvPr id="10" name="Graphic 9" descr="Classroom" hidden="1">
            <a:extLst>
              <a:ext uri="{FF2B5EF4-FFF2-40B4-BE49-F238E27FC236}">
                <a16:creationId xmlns:a16="http://schemas.microsoft.com/office/drawing/2014/main" id="{A22CCC95-5AA2-445D-A459-55BF9BADA20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7060490" y="3000376"/>
            <a:ext cx="857249" cy="857249"/>
          </a:xfrm>
          <a:prstGeom prst="rect">
            <a:avLst/>
          </a:prstGeom>
        </p:spPr>
      </p:pic>
    </p:spTree>
    <p:extLst>
      <p:ext uri="{BB962C8B-B14F-4D97-AF65-F5344CB8AC3E}">
        <p14:creationId xmlns:p14="http://schemas.microsoft.com/office/powerpoint/2010/main" val="143905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5661" y="857250"/>
            <a:ext cx="9199661" cy="1220830"/>
          </a:xfrm>
          <a:prstGeom prst="rect">
            <a:avLst/>
          </a:prstGeom>
        </p:spPr>
      </p:pic>
      <p:sp>
        <p:nvSpPr>
          <p:cNvPr id="2" name="Title 1"/>
          <p:cNvSpPr>
            <a:spLocks noGrp="1"/>
          </p:cNvSpPr>
          <p:nvPr>
            <p:ph type="title"/>
          </p:nvPr>
        </p:nvSpPr>
        <p:spPr>
          <a:xfrm>
            <a:off x="1614488" y="1131095"/>
            <a:ext cx="5915025" cy="812006"/>
          </a:xfrm>
          <a:noFill/>
          <a:ln>
            <a:noFill/>
          </a:ln>
        </p:spPr>
        <p:txBody>
          <a:bodyPr rtlCol="0">
            <a:normAutofit fontScale="90000"/>
          </a:bodyPr>
          <a:lstStyle/>
          <a:p>
            <a:pPr algn="ctr">
              <a:defRPr/>
            </a:pPr>
            <a:r>
              <a:rPr lang="en-US" dirty="0" smtClean="0">
                <a:cs typeface="Tahoma" charset="0"/>
              </a:rPr>
              <a:t/>
            </a:r>
            <a:br>
              <a:rPr lang="en-US" dirty="0" smtClean="0">
                <a:cs typeface="Tahoma" charset="0"/>
              </a:rPr>
            </a:br>
            <a:r>
              <a:rPr lang="en-US" sz="6000" b="1" dirty="0">
                <a:solidFill>
                  <a:schemeClr val="bg1"/>
                </a:solidFill>
                <a:cs typeface="Tahoma" charset="0"/>
              </a:rPr>
              <a:t>Connectedness </a:t>
            </a:r>
            <a:r>
              <a:rPr lang="en-US" sz="6000" b="1" dirty="0" smtClean="0">
                <a:solidFill>
                  <a:schemeClr val="bg1"/>
                </a:solidFill>
                <a:cs typeface="Tahoma" charset="0"/>
              </a:rPr>
              <a:t> </a:t>
            </a:r>
            <a:r>
              <a:rPr lang="en-US" b="1" u="sng" dirty="0" smtClean="0">
                <a:cs typeface="Tahoma" charset="0"/>
              </a:rPr>
              <a:t/>
            </a:r>
            <a:br>
              <a:rPr lang="en-US" b="1" u="sng" dirty="0" smtClean="0">
                <a:cs typeface="Tahoma" charset="0"/>
              </a:rPr>
            </a:br>
            <a:endParaRPr lang="en-US" b="1" dirty="0"/>
          </a:p>
        </p:txBody>
      </p:sp>
      <p:sp>
        <p:nvSpPr>
          <p:cNvPr id="4" name="Rectangle 3"/>
          <p:cNvSpPr/>
          <p:nvPr/>
        </p:nvSpPr>
        <p:spPr>
          <a:xfrm>
            <a:off x="2286000" y="3105835"/>
            <a:ext cx="4572000" cy="1569660"/>
          </a:xfrm>
          <a:prstGeom prst="rect">
            <a:avLst/>
          </a:prstGeom>
        </p:spPr>
        <p:txBody>
          <a:bodyPr>
            <a:spAutoFit/>
          </a:bodyPr>
          <a:lstStyle/>
          <a:p>
            <a:r>
              <a:rPr lang="en-US" sz="3200" dirty="0"/>
              <a:t>A sense of being cared for, recognized, supported and belonging</a:t>
            </a:r>
          </a:p>
        </p:txBody>
      </p:sp>
    </p:spTree>
    <p:extLst>
      <p:ext uri="{BB962C8B-B14F-4D97-AF65-F5344CB8AC3E}">
        <p14:creationId xmlns:p14="http://schemas.microsoft.com/office/powerpoint/2010/main" val="38464752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5661" y="857250"/>
            <a:ext cx="9199661" cy="1220830"/>
          </a:xfrm>
          <a:prstGeom prst="rect">
            <a:avLst/>
          </a:prstGeom>
        </p:spPr>
      </p:pic>
      <p:sp>
        <p:nvSpPr>
          <p:cNvPr id="2" name="Title 1"/>
          <p:cNvSpPr>
            <a:spLocks noGrp="1"/>
          </p:cNvSpPr>
          <p:nvPr>
            <p:ph type="title"/>
          </p:nvPr>
        </p:nvSpPr>
        <p:spPr>
          <a:xfrm>
            <a:off x="1614488" y="1131095"/>
            <a:ext cx="5915025" cy="812006"/>
          </a:xfrm>
          <a:noFill/>
          <a:ln>
            <a:noFill/>
          </a:ln>
        </p:spPr>
        <p:txBody>
          <a:bodyPr rtlCol="0">
            <a:normAutofit fontScale="90000"/>
          </a:bodyPr>
          <a:lstStyle/>
          <a:p>
            <a:pPr algn="ctr">
              <a:defRPr/>
            </a:pPr>
            <a:r>
              <a:rPr lang="en-US" sz="4000" dirty="0" smtClean="0">
                <a:cs typeface="Tahoma" charset="0"/>
              </a:rPr>
              <a:t/>
            </a:r>
            <a:br>
              <a:rPr lang="en-US" sz="4000" dirty="0" smtClean="0">
                <a:cs typeface="Tahoma" charset="0"/>
              </a:rPr>
            </a:br>
            <a:r>
              <a:rPr lang="en-US" sz="4000" b="1" dirty="0">
                <a:solidFill>
                  <a:schemeClr val="bg1"/>
                </a:solidFill>
                <a:cs typeface="Tahoma" charset="0"/>
              </a:rPr>
              <a:t>Connectedness </a:t>
            </a:r>
            <a:r>
              <a:rPr lang="en-US" sz="4000" b="1" dirty="0" err="1" smtClean="0">
                <a:solidFill>
                  <a:schemeClr val="bg1"/>
                </a:solidFill>
                <a:cs typeface="Tahoma" charset="0"/>
              </a:rPr>
              <a:t>Operationized</a:t>
            </a:r>
            <a:r>
              <a:rPr lang="en-US" sz="4000" b="1" dirty="0" smtClean="0">
                <a:solidFill>
                  <a:schemeClr val="bg1"/>
                </a:solidFill>
                <a:cs typeface="Tahoma" charset="0"/>
              </a:rPr>
              <a:t> </a:t>
            </a:r>
            <a:r>
              <a:rPr lang="en-US" b="1" u="sng" dirty="0" smtClean="0">
                <a:cs typeface="Tahoma" charset="0"/>
              </a:rPr>
              <a:t/>
            </a:r>
            <a:br>
              <a:rPr lang="en-US" b="1" u="sng" dirty="0" smtClean="0">
                <a:cs typeface="Tahoma" charset="0"/>
              </a:rPr>
            </a:br>
            <a:endParaRPr lang="en-US" b="1" dirty="0"/>
          </a:p>
        </p:txBody>
      </p:sp>
      <p:sp>
        <p:nvSpPr>
          <p:cNvPr id="22531" name="Rectangle 2"/>
          <p:cNvSpPr>
            <a:spLocks noChangeArrowheads="1"/>
          </p:cNvSpPr>
          <p:nvPr/>
        </p:nvSpPr>
        <p:spPr bwMode="auto">
          <a:xfrm>
            <a:off x="377190" y="2400300"/>
            <a:ext cx="6823710"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defRPr>
            </a:lvl1pPr>
            <a:lvl2pPr marL="806450" indent="-3492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1">
              <a:spcBef>
                <a:spcPts val="450"/>
              </a:spcBef>
              <a:spcAft>
                <a:spcPts val="450"/>
              </a:spcAft>
              <a:buFont typeface="Arial" panose="020B0604020202020204" pitchFamily="34" charset="0"/>
              <a:buChar char="•"/>
              <a:defRPr/>
            </a:pPr>
            <a:r>
              <a:rPr lang="en-US" altLang="en-US" sz="2400" dirty="0">
                <a:latin typeface="+mn-lt"/>
                <a:ea typeface="ＭＳ Ｐゴシック" panose="020B0600070205080204" pitchFamily="34" charset="-128"/>
                <a:cs typeface="Tahoma" panose="020B0604030504040204" pitchFamily="34" charset="0"/>
              </a:rPr>
              <a:t>Feel close to people at school</a:t>
            </a:r>
          </a:p>
          <a:p>
            <a:pPr lvl="1">
              <a:spcBef>
                <a:spcPts val="450"/>
              </a:spcBef>
              <a:spcAft>
                <a:spcPts val="450"/>
              </a:spcAft>
              <a:buFont typeface="Arial" panose="020B0604020202020204" pitchFamily="34" charset="0"/>
              <a:buChar char="•"/>
              <a:defRPr/>
            </a:pPr>
            <a:r>
              <a:rPr lang="en-US" altLang="en-US" sz="2400" dirty="0">
                <a:latin typeface="+mn-lt"/>
                <a:ea typeface="ＭＳ Ｐゴシック" panose="020B0600070205080204" pitchFamily="34" charset="-128"/>
                <a:cs typeface="Tahoma" panose="020B0604030504040204" pitchFamily="34" charset="0"/>
              </a:rPr>
              <a:t>Happy to be at school</a:t>
            </a:r>
          </a:p>
          <a:p>
            <a:pPr lvl="1">
              <a:spcBef>
                <a:spcPts val="450"/>
              </a:spcBef>
              <a:spcAft>
                <a:spcPts val="450"/>
              </a:spcAft>
              <a:buFont typeface="Arial" panose="020B0604020202020204" pitchFamily="34" charset="0"/>
              <a:buChar char="•"/>
              <a:defRPr/>
            </a:pPr>
            <a:r>
              <a:rPr lang="en-US" altLang="en-US" sz="2400" dirty="0">
                <a:latin typeface="+mn-lt"/>
                <a:ea typeface="ＭＳ Ｐゴシック" panose="020B0600070205080204" pitchFamily="34" charset="-128"/>
                <a:cs typeface="Tahoma" panose="020B0604030504040204" pitchFamily="34" charset="0"/>
              </a:rPr>
              <a:t>Am a part of this school</a:t>
            </a:r>
          </a:p>
          <a:p>
            <a:pPr lvl="1">
              <a:spcBef>
                <a:spcPts val="450"/>
              </a:spcBef>
              <a:spcAft>
                <a:spcPts val="450"/>
              </a:spcAft>
              <a:buFont typeface="Arial" panose="020B0604020202020204" pitchFamily="34" charset="0"/>
              <a:buChar char="•"/>
              <a:defRPr/>
            </a:pPr>
            <a:r>
              <a:rPr lang="en-US" altLang="en-US" sz="2400" dirty="0">
                <a:latin typeface="+mn-lt"/>
                <a:ea typeface="ＭＳ Ｐゴシック" panose="020B0600070205080204" pitchFamily="34" charset="-128"/>
                <a:cs typeface="Tahoma" panose="020B0604030504040204" pitchFamily="34" charset="0"/>
              </a:rPr>
              <a:t>Students are treated fairly</a:t>
            </a:r>
          </a:p>
          <a:p>
            <a:pPr lvl="1">
              <a:spcBef>
                <a:spcPts val="450"/>
              </a:spcBef>
              <a:spcAft>
                <a:spcPts val="450"/>
              </a:spcAft>
              <a:buFont typeface="Arial" panose="020B0604020202020204" pitchFamily="34" charset="0"/>
              <a:buChar char="•"/>
              <a:defRPr/>
            </a:pPr>
            <a:r>
              <a:rPr lang="en-US" altLang="en-US" sz="2400" dirty="0">
                <a:latin typeface="+mn-lt"/>
                <a:ea typeface="ＭＳ Ｐゴシック" panose="020B0600070205080204" pitchFamily="34" charset="-128"/>
                <a:cs typeface="Tahoma" panose="020B0604030504040204" pitchFamily="34" charset="0"/>
              </a:rPr>
              <a:t>Feel safe</a:t>
            </a:r>
          </a:p>
        </p:txBody>
      </p:sp>
    </p:spTree>
    <p:extLst>
      <p:ext uri="{BB962C8B-B14F-4D97-AF65-F5344CB8AC3E}">
        <p14:creationId xmlns:p14="http://schemas.microsoft.com/office/powerpoint/2010/main" val="1657937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 calcmode="lin" valueType="num">
                                      <p:cBhvr additive="base">
                                        <p:cTn id="13" dur="500" fill="hold"/>
                                        <p:tgtEl>
                                          <p:spTgt spid="2253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anim calcmode="lin" valueType="num">
                                      <p:cBhvr additive="base">
                                        <p:cTn id="19" dur="500" fill="hold"/>
                                        <p:tgtEl>
                                          <p:spTgt spid="2253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22531">
                                            <p:txEl>
                                              <p:pRg st="3" end="3"/>
                                            </p:txEl>
                                          </p:spTgt>
                                        </p:tgtEl>
                                        <p:attrNameLst>
                                          <p:attrName>style.visibility</p:attrName>
                                        </p:attrNameLst>
                                      </p:cBhvr>
                                      <p:to>
                                        <p:strVal val="visible"/>
                                      </p:to>
                                    </p:set>
                                    <p:anim calcmode="lin" valueType="num">
                                      <p:cBhvr additive="base">
                                        <p:cTn id="25" dur="500" fill="hold"/>
                                        <p:tgtEl>
                                          <p:spTgt spid="2253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22531">
                                            <p:txEl>
                                              <p:pRg st="4" end="4"/>
                                            </p:txEl>
                                          </p:spTgt>
                                        </p:tgtEl>
                                        <p:attrNameLst>
                                          <p:attrName>style.visibility</p:attrName>
                                        </p:attrNameLst>
                                      </p:cBhvr>
                                      <p:to>
                                        <p:strVal val="visible"/>
                                      </p:to>
                                    </p:set>
                                    <p:anim calcmode="lin" valueType="num">
                                      <p:cBhvr additive="base">
                                        <p:cTn id="31" dur="500" fill="hold"/>
                                        <p:tgtEl>
                                          <p:spTgt spid="2253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5661" y="857250"/>
            <a:ext cx="9199661" cy="1220830"/>
          </a:xfrm>
          <a:prstGeom prst="rect">
            <a:avLst/>
          </a:prstGeom>
        </p:spPr>
      </p:pic>
      <p:sp>
        <p:nvSpPr>
          <p:cNvPr id="24578" name="Title 1"/>
          <p:cNvSpPr>
            <a:spLocks noGrp="1"/>
          </p:cNvSpPr>
          <p:nvPr>
            <p:ph type="ctrTitle"/>
          </p:nvPr>
        </p:nvSpPr>
        <p:spPr>
          <a:xfrm>
            <a:off x="1714500" y="1257301"/>
            <a:ext cx="5829300" cy="645319"/>
          </a:xfrm>
          <a:noFill/>
          <a:ln>
            <a:noFill/>
          </a:ln>
        </p:spPr>
        <p:txBody>
          <a:bodyPr rtlCol="0">
            <a:normAutofit/>
          </a:bodyPr>
          <a:lstStyle/>
          <a:p>
            <a:pPr>
              <a:defRPr/>
            </a:pPr>
            <a:r>
              <a:rPr lang="en-US" altLang="en-US" sz="4000" b="1" dirty="0">
                <a:solidFill>
                  <a:schemeClr val="bg1"/>
                </a:solidFill>
                <a:ea typeface="ＭＳ Ｐゴシック" panose="020B0600070205080204" pitchFamily="34" charset="-128"/>
              </a:rPr>
              <a:t>Adolescent Health Study*</a:t>
            </a:r>
          </a:p>
        </p:txBody>
      </p:sp>
      <p:sp>
        <p:nvSpPr>
          <p:cNvPr id="3" name="Subtitle 2"/>
          <p:cNvSpPr>
            <a:spLocks noGrp="1"/>
          </p:cNvSpPr>
          <p:nvPr>
            <p:ph type="subTitle" idx="1"/>
          </p:nvPr>
        </p:nvSpPr>
        <p:spPr>
          <a:xfrm>
            <a:off x="1557495" y="2582425"/>
            <a:ext cx="5843430" cy="3336053"/>
          </a:xfrm>
        </p:spPr>
        <p:txBody>
          <a:bodyPr rtlCol="0">
            <a:normAutofit fontScale="55000" lnSpcReduction="20000"/>
          </a:bodyPr>
          <a:lstStyle/>
          <a:p>
            <a:pPr marL="342900" indent="-342900" algn="l">
              <a:buFont typeface="Arial" panose="020B0604020202020204" pitchFamily="34" charset="0"/>
              <a:buChar char="•"/>
              <a:defRPr/>
            </a:pPr>
            <a:r>
              <a:rPr lang="en-US" sz="5700" dirty="0">
                <a:ea typeface="ＭＳ Ｐゴシック" pitchFamily="34" charset="-128"/>
              </a:rPr>
              <a:t>90,000 students </a:t>
            </a:r>
          </a:p>
          <a:p>
            <a:pPr marL="342900" indent="-342900" algn="l">
              <a:buFont typeface="Arial" panose="020B0604020202020204" pitchFamily="34" charset="0"/>
              <a:buChar char="•"/>
              <a:defRPr/>
            </a:pPr>
            <a:r>
              <a:rPr lang="en-US" sz="5700" dirty="0">
                <a:ea typeface="ＭＳ Ｐゴシック" pitchFamily="34" charset="-128"/>
              </a:rPr>
              <a:t>140 schools nationwide</a:t>
            </a:r>
          </a:p>
          <a:p>
            <a:pPr marL="342900" indent="-342900" algn="l">
              <a:buFont typeface="Arial" panose="020B0604020202020204" pitchFamily="34" charset="0"/>
              <a:buChar char="•"/>
              <a:defRPr/>
            </a:pPr>
            <a:r>
              <a:rPr lang="en-US" sz="5700" dirty="0">
                <a:ea typeface="ＭＳ Ｐゴシック" pitchFamily="34" charset="-128"/>
              </a:rPr>
              <a:t>7</a:t>
            </a:r>
            <a:r>
              <a:rPr lang="en-US" sz="5700" baseline="30000" dirty="0">
                <a:ea typeface="ＭＳ Ｐゴシック" pitchFamily="34" charset="-128"/>
              </a:rPr>
              <a:t>th</a:t>
            </a:r>
            <a:r>
              <a:rPr lang="en-US" sz="5700" dirty="0">
                <a:ea typeface="ＭＳ Ｐゴシック" pitchFamily="34" charset="-128"/>
              </a:rPr>
              <a:t>-12</a:t>
            </a:r>
            <a:r>
              <a:rPr lang="en-US" sz="5700" baseline="30000" dirty="0">
                <a:ea typeface="ＭＳ Ｐゴシック" pitchFamily="34" charset="-128"/>
              </a:rPr>
              <a:t>th</a:t>
            </a:r>
            <a:r>
              <a:rPr lang="en-US" sz="5700" dirty="0">
                <a:ea typeface="ＭＳ Ｐゴシック" pitchFamily="34" charset="-128"/>
              </a:rPr>
              <a:t> grade</a:t>
            </a:r>
          </a:p>
          <a:p>
            <a:pPr marL="342900" indent="-342900" algn="l">
              <a:buFont typeface="Arial" panose="020B0604020202020204" pitchFamily="34" charset="0"/>
              <a:buChar char="•"/>
              <a:defRPr/>
            </a:pPr>
            <a:r>
              <a:rPr lang="en-US" sz="5700" dirty="0">
                <a:ea typeface="ＭＳ Ｐゴシック" pitchFamily="34" charset="-128"/>
              </a:rPr>
              <a:t>Surveys and In home interviews</a:t>
            </a:r>
          </a:p>
          <a:p>
            <a:pPr marL="342900" indent="-342900" algn="l">
              <a:buFont typeface="Arial" panose="020B0604020202020204" pitchFamily="34" charset="0"/>
              <a:buChar char="•"/>
              <a:defRPr/>
            </a:pPr>
            <a:r>
              <a:rPr lang="en-US" sz="5700" dirty="0">
                <a:ea typeface="ＭＳ Ｐゴシック" pitchFamily="34" charset="-128"/>
              </a:rPr>
              <a:t>Followed into adulthood – Wave 4</a:t>
            </a:r>
          </a:p>
          <a:p>
            <a:pPr algn="l">
              <a:defRPr/>
            </a:pPr>
            <a:r>
              <a:rPr lang="en-US" sz="5700" dirty="0">
                <a:ea typeface="ＭＳ Ｐゴシック" pitchFamily="34" charset="-128"/>
              </a:rPr>
              <a:t>	</a:t>
            </a:r>
            <a:endParaRPr lang="en-US" sz="5700" b="1" dirty="0">
              <a:ea typeface="ＭＳ Ｐゴシック" pitchFamily="34" charset="-128"/>
            </a:endParaRPr>
          </a:p>
          <a:p>
            <a:pPr algn="l">
              <a:defRPr/>
            </a:pPr>
            <a:r>
              <a:rPr lang="en-US" b="1" dirty="0" smtClean="0">
                <a:ea typeface="ＭＳ Ｐゴシック" pitchFamily="34" charset="-128"/>
              </a:rPr>
              <a:t>*</a:t>
            </a:r>
            <a:r>
              <a:rPr lang="en-US" sz="1500" dirty="0">
                <a:ea typeface="ＭＳ Ｐゴシック" pitchFamily="34" charset="-128"/>
              </a:rPr>
              <a:t>Add Health – McNealy, et al. (2002)</a:t>
            </a:r>
          </a:p>
          <a:p>
            <a:pPr>
              <a:defRPr/>
            </a:pPr>
            <a:endParaRPr lang="en-US" dirty="0">
              <a:ea typeface="ＭＳ Ｐゴシック" pitchFamily="34" charset="-128"/>
            </a:endParaRPr>
          </a:p>
          <a:p>
            <a:pPr>
              <a:defRPr/>
            </a:pPr>
            <a:endParaRPr lang="en-US" dirty="0"/>
          </a:p>
        </p:txBody>
      </p:sp>
    </p:spTree>
    <p:extLst>
      <p:ext uri="{BB962C8B-B14F-4D97-AF65-F5344CB8AC3E}">
        <p14:creationId xmlns:p14="http://schemas.microsoft.com/office/powerpoint/2010/main" val="9486268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Grp="1" noChangeAspect="1"/>
          </p:cNvGraphicFramePr>
          <p:nvPr>
            <p:ph/>
          </p:nvPr>
        </p:nvGraphicFramePr>
        <p:xfrm>
          <a:off x="1028700" y="1085851"/>
          <a:ext cx="6291263" cy="4599385"/>
        </p:xfrm>
        <a:graphic>
          <a:graphicData uri="http://schemas.openxmlformats.org/presentationml/2006/ole">
            <mc:AlternateContent xmlns:mc="http://schemas.openxmlformats.org/markup-compatibility/2006">
              <mc:Choice xmlns:v="urn:schemas-microsoft-com:vml" Requires="v">
                <p:oleObj spid="_x0000_s1054" name="Chart" r:id="rId4" imgW="7277244" imgH="5324290" progId="MSGraph.Chart.8">
                  <p:embed followColorScheme="full"/>
                </p:oleObj>
              </mc:Choice>
              <mc:Fallback>
                <p:oleObj name="Chart" r:id="rId4" imgW="7277244" imgH="5324290" progId="MSGraph.Chart.8">
                  <p:embed followColorScheme="full"/>
                  <p:pic>
                    <p:nvPicPr>
                      <p:cNvPr id="17410" name="Object 2"/>
                      <p:cNvPicPr>
                        <a:picLocks noGrp="1" noChangeAspect="1" noChangeArrowheads="1"/>
                      </p:cNvPicPr>
                      <p:nvPr/>
                    </p:nvPicPr>
                    <p:blipFill>
                      <a:blip r:embed="rId5"/>
                      <a:srcRect/>
                      <a:stretch>
                        <a:fillRect/>
                      </a:stretch>
                    </p:blipFill>
                    <p:spPr bwMode="auto">
                      <a:xfrm>
                        <a:off x="1028700" y="1085851"/>
                        <a:ext cx="6291263" cy="45993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11" name="Text Box 3"/>
          <p:cNvSpPr txBox="1">
            <a:spLocks noChangeArrowheads="1"/>
          </p:cNvSpPr>
          <p:nvPr/>
        </p:nvSpPr>
        <p:spPr bwMode="auto">
          <a:xfrm>
            <a:off x="2800351" y="4389835"/>
            <a:ext cx="343074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Wingdings" panose="05000000000000000000" pitchFamily="2" charset="2"/>
              <a:buNone/>
            </a:pPr>
            <a:r>
              <a:rPr lang="en-US" altLang="en-US" sz="1350" dirty="0">
                <a:latin typeface="Comic Sans MS" panose="030F0702030302020204" pitchFamily="66" charset="0"/>
                <a:ea typeface="ＭＳ Ｐゴシック" panose="020B0600070205080204" pitchFamily="34" charset="-128"/>
              </a:rPr>
              <a:t>   </a:t>
            </a:r>
            <a:r>
              <a:rPr lang="en-US" altLang="en-US" sz="900" dirty="0">
                <a:latin typeface="Comic Sans MS" panose="030F0702030302020204" pitchFamily="66" charset="0"/>
                <a:ea typeface="ＭＳ Ｐゴシック" panose="020B0600070205080204" pitchFamily="34" charset="-128"/>
              </a:rPr>
              <a:t>0                  1                2                  3                  4</a:t>
            </a:r>
          </a:p>
          <a:p>
            <a:pPr eaLnBrk="1" hangingPunct="1">
              <a:buFont typeface="Wingdings" panose="05000000000000000000" pitchFamily="2" charset="2"/>
              <a:buNone/>
            </a:pPr>
            <a:r>
              <a:rPr lang="en-US" altLang="en-US" sz="900" dirty="0">
                <a:latin typeface="Comic Sans MS" panose="030F0702030302020204" pitchFamily="66" charset="0"/>
                <a:ea typeface="ＭＳ Ｐゴシック" panose="020B0600070205080204" pitchFamily="34" charset="-128"/>
              </a:rPr>
              <a:t>Not at All        Very      Somewhat        Quite           Very </a:t>
            </a:r>
          </a:p>
          <a:p>
            <a:pPr eaLnBrk="1" hangingPunct="1">
              <a:buFont typeface="Wingdings" panose="05000000000000000000" pitchFamily="2" charset="2"/>
              <a:buNone/>
            </a:pPr>
            <a:r>
              <a:rPr lang="en-US" altLang="en-US" sz="900" dirty="0">
                <a:latin typeface="Comic Sans MS" panose="030F0702030302020204" pitchFamily="66" charset="0"/>
                <a:ea typeface="ＭＳ Ｐゴシック" panose="020B0600070205080204" pitchFamily="34" charset="-128"/>
              </a:rPr>
              <a:t>Connected       Little                             A Bit        Connected</a:t>
            </a:r>
          </a:p>
        </p:txBody>
      </p:sp>
    </p:spTree>
    <p:extLst>
      <p:ext uri="{BB962C8B-B14F-4D97-AF65-F5344CB8AC3E}">
        <p14:creationId xmlns:p14="http://schemas.microsoft.com/office/powerpoint/2010/main" val="299494934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090423" y="1138463"/>
            <a:ext cx="6435822" cy="4714984"/>
          </a:xfrm>
          <a:prstGeom prst="rect">
            <a:avLst/>
          </a:prstGeom>
        </p:spPr>
      </p:pic>
      <p:pic>
        <p:nvPicPr>
          <p:cNvPr id="5" name="Picture 4"/>
          <p:cNvPicPr>
            <a:picLocks noChangeAspect="1"/>
          </p:cNvPicPr>
          <p:nvPr/>
        </p:nvPicPr>
        <p:blipFill>
          <a:blip r:embed="rId3"/>
          <a:stretch>
            <a:fillRect/>
          </a:stretch>
        </p:blipFill>
        <p:spPr>
          <a:xfrm>
            <a:off x="2942082" y="4266225"/>
            <a:ext cx="3380994" cy="518389"/>
          </a:xfrm>
          <a:prstGeom prst="rect">
            <a:avLst/>
          </a:prstGeom>
        </p:spPr>
      </p:pic>
    </p:spTree>
    <p:extLst>
      <p:ext uri="{BB962C8B-B14F-4D97-AF65-F5344CB8AC3E}">
        <p14:creationId xmlns:p14="http://schemas.microsoft.com/office/powerpoint/2010/main" val="4270021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p:cNvGraphicFramePr>
            <a:graphicFrameLocks noGrp="1" noChangeAspect="1"/>
          </p:cNvGraphicFramePr>
          <p:nvPr>
            <p:ph/>
          </p:nvPr>
        </p:nvGraphicFramePr>
        <p:xfrm>
          <a:off x="1028701" y="1202533"/>
          <a:ext cx="6271022" cy="4593431"/>
        </p:xfrm>
        <a:graphic>
          <a:graphicData uri="http://schemas.openxmlformats.org/presentationml/2006/ole">
            <mc:AlternateContent xmlns:mc="http://schemas.openxmlformats.org/markup-compatibility/2006">
              <mc:Choice xmlns:v="urn:schemas-microsoft-com:vml" Requires="v">
                <p:oleObj spid="_x0000_s2078" name="Chart" r:id="rId4" imgW="7277244" imgH="5324290" progId="MSGraph.Chart.8">
                  <p:embed followColorScheme="full"/>
                </p:oleObj>
              </mc:Choice>
              <mc:Fallback>
                <p:oleObj name="Chart" r:id="rId4" imgW="7277244" imgH="5324290" progId="MSGraph.Chart.8">
                  <p:embed followColorScheme="full"/>
                  <p:pic>
                    <p:nvPicPr>
                      <p:cNvPr id="21506" name="Object 2"/>
                      <p:cNvPicPr>
                        <a:picLocks noGrp="1" noChangeAspect="1" noChangeArrowheads="1"/>
                      </p:cNvPicPr>
                      <p:nvPr/>
                    </p:nvPicPr>
                    <p:blipFill>
                      <a:blip r:embed="rId5"/>
                      <a:srcRect/>
                      <a:stretch>
                        <a:fillRect/>
                      </a:stretch>
                    </p:blipFill>
                    <p:spPr bwMode="auto">
                      <a:xfrm>
                        <a:off x="1028701" y="1202533"/>
                        <a:ext cx="6271022" cy="45934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07" name="Text Box 3"/>
          <p:cNvSpPr txBox="1">
            <a:spLocks noChangeArrowheads="1"/>
          </p:cNvSpPr>
          <p:nvPr/>
        </p:nvSpPr>
        <p:spPr bwMode="auto">
          <a:xfrm>
            <a:off x="2857501" y="4569620"/>
            <a:ext cx="343074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Wingdings" panose="05000000000000000000" pitchFamily="2" charset="2"/>
              <a:buNone/>
            </a:pPr>
            <a:r>
              <a:rPr lang="en-US" altLang="en-US" sz="900">
                <a:latin typeface="Comic Sans MS" panose="030F0702030302020204" pitchFamily="66" charset="0"/>
                <a:ea typeface="ＭＳ Ｐゴシック" panose="020B0600070205080204" pitchFamily="34" charset="-128"/>
              </a:rPr>
              <a:t>     0                  1                2                  3                  4</a:t>
            </a:r>
          </a:p>
          <a:p>
            <a:pPr eaLnBrk="1" hangingPunct="1">
              <a:buFont typeface="Wingdings" panose="05000000000000000000" pitchFamily="2" charset="2"/>
              <a:buNone/>
            </a:pPr>
            <a:r>
              <a:rPr lang="en-US" altLang="en-US" sz="900">
                <a:latin typeface="Comic Sans MS" panose="030F0702030302020204" pitchFamily="66" charset="0"/>
                <a:ea typeface="ＭＳ Ｐゴシック" panose="020B0600070205080204" pitchFamily="34" charset="-128"/>
              </a:rPr>
              <a:t>Not at All        Very      Somewhat        Quite           Very </a:t>
            </a:r>
          </a:p>
          <a:p>
            <a:pPr eaLnBrk="1" hangingPunct="1">
              <a:buFont typeface="Wingdings" panose="05000000000000000000" pitchFamily="2" charset="2"/>
              <a:buNone/>
            </a:pPr>
            <a:r>
              <a:rPr lang="en-US" altLang="en-US" sz="900">
                <a:latin typeface="Comic Sans MS" panose="030F0702030302020204" pitchFamily="66" charset="0"/>
                <a:ea typeface="ＭＳ Ｐゴシック" panose="020B0600070205080204" pitchFamily="34" charset="-128"/>
              </a:rPr>
              <a:t>Connected       Little                             A Bit        Connected</a:t>
            </a:r>
          </a:p>
        </p:txBody>
      </p:sp>
    </p:spTree>
    <p:extLst>
      <p:ext uri="{BB962C8B-B14F-4D97-AF65-F5344CB8AC3E}">
        <p14:creationId xmlns:p14="http://schemas.microsoft.com/office/powerpoint/2010/main" val="2431320337"/>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Slide Number Placeholder 4"/>
          <p:cNvSpPr txBox="1">
            <a:spLocks noGrp="1"/>
          </p:cNvSpPr>
          <p:nvPr/>
        </p:nvSpPr>
        <p:spPr bwMode="auto">
          <a:xfrm>
            <a:off x="6057900" y="5543550"/>
            <a:ext cx="14287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D54046C8-7D7F-46CB-8F3B-86073069C2D3}" type="slidenum">
              <a:rPr lang="en-US" altLang="en-US" sz="1050">
                <a:latin typeface="Times New Roman" panose="02020603050405020304" pitchFamily="18" charset="0"/>
              </a:rPr>
              <a:pPr algn="r" eaLnBrk="1" hangingPunct="1"/>
              <a:t>30</a:t>
            </a:fld>
            <a:endParaRPr lang="en-US" altLang="en-US" sz="1050">
              <a:latin typeface="Times New Roman" panose="02020603050405020304" pitchFamily="18" charset="0"/>
            </a:endParaRPr>
          </a:p>
        </p:txBody>
      </p:sp>
      <p:grpSp>
        <p:nvGrpSpPr>
          <p:cNvPr id="27651" name="Group 3"/>
          <p:cNvGrpSpPr>
            <a:grpSpLocks/>
          </p:cNvGrpSpPr>
          <p:nvPr/>
        </p:nvGrpSpPr>
        <p:grpSpPr bwMode="auto">
          <a:xfrm>
            <a:off x="800100" y="145256"/>
            <a:ext cx="7258050" cy="6257925"/>
            <a:chOff x="104171398" y="105480763"/>
            <a:chExt cx="11359944" cy="9944100"/>
          </a:xfrm>
        </p:grpSpPr>
        <p:graphicFrame>
          <p:nvGraphicFramePr>
            <p:cNvPr id="27653" name="Object 4"/>
            <p:cNvGraphicFramePr>
              <a:graphicFrameLocks noChangeAspect="1"/>
            </p:cNvGraphicFramePr>
            <p:nvPr/>
          </p:nvGraphicFramePr>
          <p:xfrm>
            <a:off x="104171398" y="105480763"/>
            <a:ext cx="11359944" cy="9944100"/>
          </p:xfrm>
          <a:graphic>
            <a:graphicData uri="http://schemas.openxmlformats.org/presentationml/2006/ole">
              <mc:AlternateContent xmlns:mc="http://schemas.openxmlformats.org/markup-compatibility/2006">
                <mc:Choice xmlns:v="urn:schemas-microsoft-com:vml" Requires="v">
                  <p:oleObj spid="_x0000_s3103" name="Chart" r:id="rId4" imgW="11363249" imgH="9944100" progId="MSGraph.Chart.8">
                    <p:embed/>
                  </p:oleObj>
                </mc:Choice>
                <mc:Fallback>
                  <p:oleObj name="Chart" r:id="rId4" imgW="11363249" imgH="9944100" progId="MSGraph.Chart.8">
                    <p:embed/>
                    <p:pic>
                      <p:nvPicPr>
                        <p:cNvPr id="27653"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171398" y="105480763"/>
                          <a:ext cx="11359944" cy="994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4" name="Text Box 5"/>
            <p:cNvSpPr txBox="1">
              <a:spLocks noChangeArrowheads="1"/>
            </p:cNvSpPr>
            <p:nvPr/>
          </p:nvSpPr>
          <p:spPr bwMode="auto">
            <a:xfrm>
              <a:off x="108598279" y="110070637"/>
              <a:ext cx="2396353" cy="80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350" b="1" dirty="0">
                  <a:solidFill>
                    <a:srgbClr val="FF0000"/>
                  </a:solidFill>
                  <a:latin typeface="Arial" panose="020B0604020202020204" pitchFamily="34" charset="0"/>
                </a:rPr>
                <a:t>Bonding/</a:t>
              </a:r>
            </a:p>
            <a:p>
              <a:pPr algn="ctr" eaLnBrk="1" hangingPunct="1"/>
              <a:r>
                <a:rPr lang="en-US" altLang="en-US" sz="1350" b="1" dirty="0">
                  <a:solidFill>
                    <a:srgbClr val="FF0000"/>
                  </a:solidFill>
                  <a:latin typeface="Arial" panose="020B0604020202020204" pitchFamily="34" charset="0"/>
                </a:rPr>
                <a:t>Connectedness</a:t>
              </a:r>
              <a:endParaRPr lang="en-US" altLang="en-US" sz="675" dirty="0">
                <a:solidFill>
                  <a:srgbClr val="FF0000"/>
                </a:solidFill>
                <a:latin typeface="Times New Roman" panose="02020603050405020304" pitchFamily="18" charset="0"/>
              </a:endParaRPr>
            </a:p>
          </p:txBody>
        </p:sp>
      </p:grpSp>
    </p:spTree>
    <p:extLst>
      <p:ext uri="{BB962C8B-B14F-4D97-AF65-F5344CB8AC3E}">
        <p14:creationId xmlns:p14="http://schemas.microsoft.com/office/powerpoint/2010/main" val="295497239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6047" y="1699022"/>
            <a:ext cx="7414953" cy="1807910"/>
          </a:xfrm>
        </p:spPr>
        <p:txBody>
          <a:bodyPr>
            <a:normAutofit/>
          </a:bodyPr>
          <a:lstStyle/>
          <a:p>
            <a:r>
              <a:rPr lang="en-US" sz="480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SPECTRUM OF SAFETY</a:t>
            </a:r>
            <a:br>
              <a:rPr lang="en-US" sz="480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r>
              <a:rPr lang="en-US" sz="480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INTERVENTIONS/STRATEGIES</a:t>
            </a:r>
            <a:r>
              <a:rPr lang="en-US" sz="4800" dirty="0" smtClean="0"/>
              <a:t> </a:t>
            </a:r>
            <a:endParaRPr lang="en-US" sz="48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593161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5661" y="857250"/>
            <a:ext cx="9199661" cy="1220830"/>
          </a:xfrm>
          <a:prstGeom prst="rect">
            <a:avLst/>
          </a:prstGeom>
        </p:spPr>
      </p:pic>
      <p:sp>
        <p:nvSpPr>
          <p:cNvPr id="16" name="Title 15">
            <a:extLst>
              <a:ext uri="{FF2B5EF4-FFF2-40B4-BE49-F238E27FC236}">
                <a16:creationId xmlns:a16="http://schemas.microsoft.com/office/drawing/2014/main" id="{F4FE89D8-666C-BE42-9989-C7BAEE5F6BAB}"/>
              </a:ext>
            </a:extLst>
          </p:cNvPr>
          <p:cNvSpPr>
            <a:spLocks noGrp="1"/>
          </p:cNvSpPr>
          <p:nvPr>
            <p:ph type="title"/>
          </p:nvPr>
        </p:nvSpPr>
        <p:spPr>
          <a:xfrm>
            <a:off x="306362" y="967982"/>
            <a:ext cx="8475614" cy="994172"/>
          </a:xfrm>
        </p:spPr>
        <p:txBody>
          <a:bodyPr>
            <a:normAutofit fontScale="90000"/>
          </a:bodyPr>
          <a:lstStyle/>
          <a:p>
            <a:pPr algn="ctr"/>
            <a:r>
              <a:rPr lang="en-US" b="1" dirty="0" smtClean="0">
                <a:solidFill>
                  <a:schemeClr val="bg1"/>
                </a:solidFill>
              </a:rPr>
              <a:t>Spectrum of School Safety Strategies/Interventions</a:t>
            </a:r>
            <a:endParaRPr lang="en-US" b="1" dirty="0">
              <a:solidFill>
                <a:schemeClr val="bg1"/>
              </a:solidFill>
            </a:endParaRPr>
          </a:p>
        </p:txBody>
      </p:sp>
      <p:sp>
        <p:nvSpPr>
          <p:cNvPr id="17" name="Content Placeholder 16">
            <a:extLst>
              <a:ext uri="{FF2B5EF4-FFF2-40B4-BE49-F238E27FC236}">
                <a16:creationId xmlns:a16="http://schemas.microsoft.com/office/drawing/2014/main" id="{7F168637-86D4-534D-9570-C41A30F840EC}"/>
              </a:ext>
            </a:extLst>
          </p:cNvPr>
          <p:cNvSpPr>
            <a:spLocks noGrp="1"/>
          </p:cNvSpPr>
          <p:nvPr>
            <p:ph idx="1"/>
          </p:nvPr>
        </p:nvSpPr>
        <p:spPr>
          <a:xfrm>
            <a:off x="535798" y="2459241"/>
            <a:ext cx="5605628" cy="2213810"/>
          </a:xfrm>
        </p:spPr>
        <p:txBody>
          <a:bodyPr anchor="ctr">
            <a:normAutofit/>
          </a:bodyPr>
          <a:lstStyle/>
          <a:p>
            <a:pPr marL="300038" indent="-257175">
              <a:spcAft>
                <a:spcPts val="450"/>
              </a:spcAft>
            </a:pPr>
            <a:r>
              <a:rPr lang="en-US" sz="1950" dirty="0"/>
              <a:t>Because of the range and complexity of issues and responsibilities encompassed in school safety issues </a:t>
            </a:r>
          </a:p>
          <a:p>
            <a:pPr marL="300038" indent="-257175">
              <a:spcAft>
                <a:spcPts val="450"/>
              </a:spcAft>
            </a:pPr>
            <a:r>
              <a:rPr lang="en-US" sz="1950" dirty="0"/>
              <a:t>A </a:t>
            </a:r>
            <a:r>
              <a:rPr lang="en-US" sz="1950" u="sng" dirty="0"/>
              <a:t>spectrum</a:t>
            </a:r>
            <a:r>
              <a:rPr lang="en-US" sz="1950" dirty="0"/>
              <a:t> of strategies must be considered to address school safety.</a:t>
            </a:r>
          </a:p>
          <a:p>
            <a:pPr marL="0" indent="0">
              <a:buNone/>
            </a:pPr>
            <a:endParaRPr lang="en-US" sz="1800" dirty="0"/>
          </a:p>
        </p:txBody>
      </p:sp>
      <p:graphicFrame>
        <p:nvGraphicFramePr>
          <p:cNvPr id="30" name="Content Placeholder 4">
            <a:extLst>
              <a:ext uri="{FF2B5EF4-FFF2-40B4-BE49-F238E27FC236}">
                <a16:creationId xmlns:a16="http://schemas.microsoft.com/office/drawing/2014/main" id="{9FEB5612-BE8D-1241-85A0-9F37DEB0FE37}"/>
              </a:ext>
            </a:extLst>
          </p:cNvPr>
          <p:cNvGraphicFramePr>
            <a:graphicFrameLocks/>
          </p:cNvGraphicFramePr>
          <p:nvPr>
            <p:extLst>
              <p:ext uri="{D42A27DB-BD31-4B8C-83A1-F6EECF244321}">
                <p14:modId xmlns:p14="http://schemas.microsoft.com/office/powerpoint/2010/main" val="4093735963"/>
              </p:ext>
            </p:extLst>
          </p:nvPr>
        </p:nvGraphicFramePr>
        <p:xfrm>
          <a:off x="535798" y="4673051"/>
          <a:ext cx="6264630" cy="9941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303853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472273"/>
            <a:ext cx="9199661" cy="1125415"/>
          </a:xfrm>
          <a:prstGeom prst="rect">
            <a:avLst/>
          </a:prstGeom>
        </p:spPr>
      </p:pic>
      <p:sp>
        <p:nvSpPr>
          <p:cNvPr id="5" name="Title 4">
            <a:extLst>
              <a:ext uri="{FF2B5EF4-FFF2-40B4-BE49-F238E27FC236}">
                <a16:creationId xmlns:a16="http://schemas.microsoft.com/office/drawing/2014/main" id="{7CF7F678-EAF9-A14F-AED6-6961F0871FBD}"/>
              </a:ext>
            </a:extLst>
          </p:cNvPr>
          <p:cNvSpPr>
            <a:spLocks noGrp="1"/>
          </p:cNvSpPr>
          <p:nvPr>
            <p:ph type="title"/>
          </p:nvPr>
        </p:nvSpPr>
        <p:spPr>
          <a:xfrm>
            <a:off x="1493681" y="1017202"/>
            <a:ext cx="6212298" cy="660874"/>
          </a:xfrm>
        </p:spPr>
        <p:txBody>
          <a:bodyPr>
            <a:noAutofit/>
          </a:bodyPr>
          <a:lstStyle/>
          <a:p>
            <a:pPr algn="ctr"/>
            <a:r>
              <a:rPr lang="en-US" b="1" dirty="0">
                <a:solidFill>
                  <a:schemeClr val="bg1"/>
                </a:solidFill>
              </a:rPr>
              <a:t>School Safety Spectrum </a:t>
            </a:r>
          </a:p>
        </p:txBody>
      </p:sp>
      <p:sp>
        <p:nvSpPr>
          <p:cNvPr id="6" name="Content Placeholder 5">
            <a:extLst>
              <a:ext uri="{FF2B5EF4-FFF2-40B4-BE49-F238E27FC236}">
                <a16:creationId xmlns:a16="http://schemas.microsoft.com/office/drawing/2014/main" id="{0D225854-85B8-EE46-9AF1-1CCA57FD7CEE}"/>
              </a:ext>
            </a:extLst>
          </p:cNvPr>
          <p:cNvSpPr>
            <a:spLocks noGrp="1"/>
          </p:cNvSpPr>
          <p:nvPr>
            <p:ph idx="1"/>
          </p:nvPr>
        </p:nvSpPr>
        <p:spPr>
          <a:xfrm>
            <a:off x="738021" y="2316203"/>
            <a:ext cx="7059500" cy="3783146"/>
          </a:xfrm>
        </p:spPr>
        <p:txBody>
          <a:bodyPr anchor="ctr">
            <a:noAutofit/>
          </a:bodyPr>
          <a:lstStyle/>
          <a:p>
            <a:r>
              <a:rPr lang="en-US" sz="3200" b="1" dirty="0"/>
              <a:t>Prevention:</a:t>
            </a:r>
            <a:r>
              <a:rPr lang="en-US" sz="3200" dirty="0"/>
              <a:t> includes schoolwide strategies that promote healthy behaviors and </a:t>
            </a:r>
            <a:r>
              <a:rPr lang="en-US" sz="3200" b="1" dirty="0"/>
              <a:t>reduce the likelihood </a:t>
            </a:r>
            <a:r>
              <a:rPr lang="en-US" sz="3200" dirty="0"/>
              <a:t>of adverse behaviors and </a:t>
            </a:r>
            <a:r>
              <a:rPr lang="en-US" sz="3200" dirty="0" smtClean="0"/>
              <a:t>incidents. For example…….</a:t>
            </a:r>
            <a:endParaRPr lang="en-US" sz="3200" dirty="0"/>
          </a:p>
          <a:p>
            <a:pPr lvl="1"/>
            <a:r>
              <a:rPr lang="en-US" sz="3200" dirty="0">
                <a:cs typeface="Arial" panose="020B0604020202020204" pitchFamily="34" charset="0"/>
              </a:rPr>
              <a:t>P</a:t>
            </a:r>
            <a:r>
              <a:rPr lang="en-US" sz="3200" dirty="0" smtClean="0">
                <a:cs typeface="Arial" panose="020B0604020202020204" pitchFamily="34" charset="0"/>
              </a:rPr>
              <a:t>ositive </a:t>
            </a:r>
            <a:r>
              <a:rPr lang="en-US" sz="3200" dirty="0">
                <a:cs typeface="Arial" panose="020B0604020202020204" pitchFamily="34" charset="0"/>
              </a:rPr>
              <a:t>and supportive school </a:t>
            </a:r>
            <a:r>
              <a:rPr lang="en-US" sz="3200" dirty="0" smtClean="0">
                <a:cs typeface="Arial" panose="020B0604020202020204" pitchFamily="34" charset="0"/>
              </a:rPr>
              <a:t>climate</a:t>
            </a:r>
          </a:p>
          <a:p>
            <a:pPr lvl="1"/>
            <a:r>
              <a:rPr lang="en-US" sz="3200" dirty="0" smtClean="0">
                <a:cs typeface="Arial" panose="020B0604020202020204" pitchFamily="34" charset="0"/>
              </a:rPr>
              <a:t>Evidence-based curriculum</a:t>
            </a:r>
          </a:p>
          <a:p>
            <a:pPr lvl="1"/>
            <a:r>
              <a:rPr lang="en-US" sz="3200" dirty="0" smtClean="0">
                <a:cs typeface="Arial" panose="020B0604020202020204" pitchFamily="34" charset="0"/>
              </a:rPr>
              <a:t>Engaging youth</a:t>
            </a:r>
            <a:endParaRPr lang="en-US" sz="3200" dirty="0">
              <a:cs typeface="Arial" panose="020B0604020202020204" pitchFamily="34" charset="0"/>
            </a:endParaRPr>
          </a:p>
        </p:txBody>
      </p:sp>
      <p:pic>
        <p:nvPicPr>
          <p:cNvPr id="10" name="Graphic 9" descr="Presentation with Checklist" hidden="1">
            <a:extLst>
              <a:ext uri="{FF2B5EF4-FFF2-40B4-BE49-F238E27FC236}">
                <a16:creationId xmlns:a16="http://schemas.microsoft.com/office/drawing/2014/main" id="{D34DB6E4-204B-4464-8BF3-F8BD0C43C37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7060490" y="3000376"/>
            <a:ext cx="857249" cy="857249"/>
          </a:xfrm>
          <a:prstGeom prst="rect">
            <a:avLst/>
          </a:prstGeom>
        </p:spPr>
      </p:pic>
    </p:spTree>
    <p:extLst>
      <p:ext uri="{BB962C8B-B14F-4D97-AF65-F5344CB8AC3E}">
        <p14:creationId xmlns:p14="http://schemas.microsoft.com/office/powerpoint/2010/main" val="2890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472273"/>
            <a:ext cx="9199661" cy="1125415"/>
          </a:xfrm>
          <a:prstGeom prst="rect">
            <a:avLst/>
          </a:prstGeom>
        </p:spPr>
      </p:pic>
      <p:sp>
        <p:nvSpPr>
          <p:cNvPr id="5" name="Title 4">
            <a:extLst>
              <a:ext uri="{FF2B5EF4-FFF2-40B4-BE49-F238E27FC236}">
                <a16:creationId xmlns:a16="http://schemas.microsoft.com/office/drawing/2014/main" id="{7CF7F678-EAF9-A14F-AED6-6961F0871FBD}"/>
              </a:ext>
            </a:extLst>
          </p:cNvPr>
          <p:cNvSpPr>
            <a:spLocks noGrp="1"/>
          </p:cNvSpPr>
          <p:nvPr>
            <p:ph type="title"/>
          </p:nvPr>
        </p:nvSpPr>
        <p:spPr>
          <a:xfrm>
            <a:off x="1493681" y="1017202"/>
            <a:ext cx="6212298" cy="660874"/>
          </a:xfrm>
        </p:spPr>
        <p:txBody>
          <a:bodyPr>
            <a:noAutofit/>
          </a:bodyPr>
          <a:lstStyle/>
          <a:p>
            <a:pPr algn="ctr"/>
            <a:r>
              <a:rPr lang="en-US" b="1" dirty="0">
                <a:solidFill>
                  <a:schemeClr val="bg1"/>
                </a:solidFill>
              </a:rPr>
              <a:t>School Safety Spectrum </a:t>
            </a:r>
          </a:p>
        </p:txBody>
      </p:sp>
      <p:sp>
        <p:nvSpPr>
          <p:cNvPr id="6" name="Content Placeholder 5">
            <a:extLst>
              <a:ext uri="{FF2B5EF4-FFF2-40B4-BE49-F238E27FC236}">
                <a16:creationId xmlns:a16="http://schemas.microsoft.com/office/drawing/2014/main" id="{0D225854-85B8-EE46-9AF1-1CCA57FD7CEE}"/>
              </a:ext>
            </a:extLst>
          </p:cNvPr>
          <p:cNvSpPr>
            <a:spLocks noGrp="1"/>
          </p:cNvSpPr>
          <p:nvPr>
            <p:ph idx="1"/>
          </p:nvPr>
        </p:nvSpPr>
        <p:spPr>
          <a:xfrm>
            <a:off x="738021" y="2316203"/>
            <a:ext cx="7059500" cy="3783146"/>
          </a:xfrm>
        </p:spPr>
        <p:txBody>
          <a:bodyPr anchor="ctr">
            <a:noAutofit/>
          </a:bodyPr>
          <a:lstStyle/>
          <a:p>
            <a:pPr lvl="0">
              <a:buFont typeface="Symbol" pitchFamily="2" charset="2"/>
              <a:buChar char=""/>
            </a:pPr>
            <a:r>
              <a:rPr lang="en-US" b="1" dirty="0" smtClean="0"/>
              <a:t>Intervention</a:t>
            </a:r>
            <a:r>
              <a:rPr lang="en-US" b="1" dirty="0"/>
              <a:t>:</a:t>
            </a:r>
            <a:r>
              <a:rPr lang="en-US" dirty="0"/>
              <a:t> includes strategies that identify and support students with </a:t>
            </a:r>
            <a:r>
              <a:rPr lang="en-US" b="1" dirty="0"/>
              <a:t>risk factors or signs of problematic </a:t>
            </a:r>
            <a:r>
              <a:rPr lang="en-US" b="1" dirty="0" smtClean="0"/>
              <a:t>behaviors. </a:t>
            </a:r>
            <a:r>
              <a:rPr lang="en-US" dirty="0" smtClean="0"/>
              <a:t>For example</a:t>
            </a:r>
            <a:r>
              <a:rPr lang="en-US" b="1" dirty="0" smtClean="0"/>
              <a:t>…..</a:t>
            </a:r>
            <a:r>
              <a:rPr lang="en-US" b="1" dirty="0"/>
              <a:t>	</a:t>
            </a:r>
            <a:r>
              <a:rPr lang="en-US" b="1" dirty="0" smtClean="0"/>
              <a:t>		</a:t>
            </a:r>
          </a:p>
          <a:p>
            <a:pPr lvl="1">
              <a:buFont typeface="Symbol" pitchFamily="2" charset="2"/>
              <a:buChar char=""/>
            </a:pPr>
            <a:r>
              <a:rPr lang="en-US" dirty="0" smtClean="0">
                <a:cs typeface="Arial" panose="020B0604020202020204" pitchFamily="34" charset="0"/>
              </a:rPr>
              <a:t>a threat assessment</a:t>
            </a:r>
            <a:r>
              <a:rPr lang="en-US" dirty="0" smtClean="0"/>
              <a:t>  protocol</a:t>
            </a:r>
          </a:p>
          <a:p>
            <a:pPr lvl="0">
              <a:buFont typeface="Symbol" pitchFamily="2" charset="2"/>
              <a:buChar char=""/>
            </a:pPr>
            <a:r>
              <a:rPr lang="en-US" b="1" dirty="0" smtClean="0"/>
              <a:t>Response</a:t>
            </a:r>
            <a:r>
              <a:rPr lang="en-US" b="1" dirty="0"/>
              <a:t>: </a:t>
            </a:r>
            <a:r>
              <a:rPr lang="en-US" dirty="0"/>
              <a:t>includes an </a:t>
            </a:r>
            <a:r>
              <a:rPr lang="en-US" b="1" dirty="0"/>
              <a:t>effective response </a:t>
            </a:r>
            <a:r>
              <a:rPr lang="en-US" dirty="0"/>
              <a:t>plan that can be implemented when an incident of violence or potential harm has occurred</a:t>
            </a:r>
            <a:r>
              <a:rPr lang="en-US" dirty="0" smtClean="0"/>
              <a:t>. For example…</a:t>
            </a:r>
            <a:endParaRPr lang="en-US" dirty="0"/>
          </a:p>
          <a:p>
            <a:pPr marL="457200" lvl="1" indent="0">
              <a:buNone/>
            </a:pPr>
            <a:r>
              <a:rPr lang="en-US" sz="2800" dirty="0">
                <a:cs typeface="Arial" panose="020B0604020202020204" pitchFamily="34" charset="0"/>
              </a:rPr>
              <a:t>	</a:t>
            </a:r>
            <a:r>
              <a:rPr lang="en-US" sz="2800" dirty="0" smtClean="0">
                <a:cs typeface="Arial" panose="020B0604020202020204" pitchFamily="34" charset="0"/>
              </a:rPr>
              <a:t>Emergency response </a:t>
            </a:r>
            <a:r>
              <a:rPr lang="en-US" sz="2800" dirty="0">
                <a:cs typeface="Arial" panose="020B0604020202020204" pitchFamily="34" charset="0"/>
              </a:rPr>
              <a:t>plan, </a:t>
            </a:r>
            <a:endParaRPr lang="en-US" sz="2800" dirty="0" smtClean="0">
              <a:cs typeface="Arial" panose="020B0604020202020204" pitchFamily="34" charset="0"/>
            </a:endParaRPr>
          </a:p>
          <a:p>
            <a:pPr marL="457200" lvl="1" indent="0">
              <a:buNone/>
            </a:pPr>
            <a:r>
              <a:rPr lang="en-US" sz="2800" dirty="0">
                <a:cs typeface="Arial" panose="020B0604020202020204" pitchFamily="34" charset="0"/>
              </a:rPr>
              <a:t>	E</a:t>
            </a:r>
            <a:r>
              <a:rPr lang="en-US" sz="2800" dirty="0" smtClean="0">
                <a:cs typeface="Arial" panose="020B0604020202020204" pitchFamily="34" charset="0"/>
              </a:rPr>
              <a:t>mergency preparedness</a:t>
            </a:r>
          </a:p>
          <a:p>
            <a:pPr marL="457200" lvl="1" indent="0">
              <a:buNone/>
            </a:pPr>
            <a:r>
              <a:rPr lang="en-US" sz="2800" dirty="0">
                <a:cs typeface="Arial" panose="020B0604020202020204" pitchFamily="34" charset="0"/>
              </a:rPr>
              <a:t>	</a:t>
            </a:r>
            <a:r>
              <a:rPr lang="en-US" sz="2800" dirty="0" smtClean="0">
                <a:cs typeface="Arial" panose="020B0604020202020204" pitchFamily="34" charset="0"/>
              </a:rPr>
              <a:t>Crisis counseling/aftercare</a:t>
            </a:r>
            <a:endParaRPr lang="en-US" sz="2800" dirty="0">
              <a:cs typeface="Arial" panose="020B0604020202020204" pitchFamily="34" charset="0"/>
            </a:endParaRPr>
          </a:p>
        </p:txBody>
      </p:sp>
      <p:pic>
        <p:nvPicPr>
          <p:cNvPr id="10" name="Graphic 9" descr="Presentation with Checklist" hidden="1">
            <a:extLst>
              <a:ext uri="{FF2B5EF4-FFF2-40B4-BE49-F238E27FC236}">
                <a16:creationId xmlns:a16="http://schemas.microsoft.com/office/drawing/2014/main" id="{D34DB6E4-204B-4464-8BF3-F8BD0C43C37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7060490" y="3000376"/>
            <a:ext cx="857249" cy="857249"/>
          </a:xfrm>
          <a:prstGeom prst="rect">
            <a:avLst/>
          </a:prstGeom>
        </p:spPr>
      </p:pic>
    </p:spTree>
    <p:extLst>
      <p:ext uri="{BB962C8B-B14F-4D97-AF65-F5344CB8AC3E}">
        <p14:creationId xmlns:p14="http://schemas.microsoft.com/office/powerpoint/2010/main" val="159342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 calcmode="lin" valueType="num">
                                      <p:cBhvr additive="base">
                                        <p:cTn id="2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 calcmode="lin" valueType="num">
                                      <p:cBhvr additive="base">
                                        <p:cTn id="2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5661" y="857250"/>
            <a:ext cx="9199661" cy="1220830"/>
          </a:xfrm>
          <a:prstGeom prst="rect">
            <a:avLst/>
          </a:prstGeom>
        </p:spPr>
      </p:pic>
      <p:sp>
        <p:nvSpPr>
          <p:cNvPr id="2" name="Title 1"/>
          <p:cNvSpPr>
            <a:spLocks noGrp="1"/>
          </p:cNvSpPr>
          <p:nvPr>
            <p:ph type="title"/>
          </p:nvPr>
        </p:nvSpPr>
        <p:spPr>
          <a:xfrm>
            <a:off x="628650" y="365126"/>
            <a:ext cx="7886700" cy="2100637"/>
          </a:xfrm>
        </p:spPr>
        <p:txBody>
          <a:bodyPr>
            <a:normAutofit/>
          </a:bodyPr>
          <a:lstStyle/>
          <a:p>
            <a:pPr algn="ctr"/>
            <a:r>
              <a:rPr lang="en-US" dirty="0" smtClean="0">
                <a:solidFill>
                  <a:schemeClr val="bg1"/>
                </a:solidFill>
              </a:rPr>
              <a:t>Comprehensive School Safety Plan Includes:</a:t>
            </a:r>
            <a:endParaRPr lang="en-US" dirty="0">
              <a:solidFill>
                <a:schemeClr val="bg1"/>
              </a:solidFill>
            </a:endParaRPr>
          </a:p>
        </p:txBody>
      </p:sp>
      <p:sp>
        <p:nvSpPr>
          <p:cNvPr id="3" name="Content Placeholder 2"/>
          <p:cNvSpPr>
            <a:spLocks noGrp="1"/>
          </p:cNvSpPr>
          <p:nvPr>
            <p:ph idx="1"/>
          </p:nvPr>
        </p:nvSpPr>
        <p:spPr>
          <a:xfrm>
            <a:off x="1078576" y="2465763"/>
            <a:ext cx="7436774" cy="3196850"/>
          </a:xfrm>
        </p:spPr>
        <p:txBody>
          <a:bodyPr/>
          <a:lstStyle/>
          <a:p>
            <a:pPr marL="0" indent="0">
              <a:buNone/>
            </a:pPr>
            <a:endParaRPr lang="en-US" dirty="0" smtClean="0"/>
          </a:p>
          <a:p>
            <a:pPr marL="914400" lvl="2" indent="0">
              <a:buNone/>
            </a:pPr>
            <a:r>
              <a:rPr lang="en-US" sz="4400" dirty="0" smtClean="0"/>
              <a:t>Infrastructure to support </a:t>
            </a:r>
            <a:endParaRPr lang="en-US" sz="4400" dirty="0"/>
          </a:p>
          <a:p>
            <a:pPr lvl="3"/>
            <a:r>
              <a:rPr lang="en-US" sz="3400" dirty="0"/>
              <a:t>Prevention </a:t>
            </a:r>
          </a:p>
          <a:p>
            <a:pPr lvl="3"/>
            <a:r>
              <a:rPr lang="en-US" sz="3400" dirty="0"/>
              <a:t>Intervention</a:t>
            </a:r>
          </a:p>
          <a:p>
            <a:pPr lvl="3"/>
            <a:r>
              <a:rPr lang="en-US" sz="3400" dirty="0"/>
              <a:t>Response</a:t>
            </a:r>
          </a:p>
        </p:txBody>
      </p:sp>
    </p:spTree>
    <p:extLst>
      <p:ext uri="{BB962C8B-B14F-4D97-AF65-F5344CB8AC3E}">
        <p14:creationId xmlns:p14="http://schemas.microsoft.com/office/powerpoint/2010/main" val="25653105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857250"/>
            <a:ext cx="9199661" cy="1220830"/>
          </a:xfrm>
          <a:prstGeom prst="rect">
            <a:avLst/>
          </a:prstGeom>
        </p:spPr>
      </p:pic>
      <p:sp>
        <p:nvSpPr>
          <p:cNvPr id="2" name="Title 1"/>
          <p:cNvSpPr>
            <a:spLocks noGrp="1"/>
          </p:cNvSpPr>
          <p:nvPr>
            <p:ph type="title"/>
          </p:nvPr>
        </p:nvSpPr>
        <p:spPr/>
        <p:txBody>
          <a:bodyPr>
            <a:normAutofit/>
          </a:bodyPr>
          <a:lstStyle/>
          <a:p>
            <a:pPr algn="ctr"/>
            <a:r>
              <a:rPr lang="en-US" sz="3000" dirty="0">
                <a:solidFill>
                  <a:schemeClr val="bg1"/>
                </a:solidFill>
              </a:rPr>
              <a:t>Infrastructure</a:t>
            </a:r>
          </a:p>
        </p:txBody>
      </p:sp>
      <p:sp>
        <p:nvSpPr>
          <p:cNvPr id="3" name="Content Placeholder 2"/>
          <p:cNvSpPr>
            <a:spLocks noGrp="1"/>
          </p:cNvSpPr>
          <p:nvPr>
            <p:ph idx="1"/>
          </p:nvPr>
        </p:nvSpPr>
        <p:spPr>
          <a:xfrm>
            <a:off x="935182" y="2235084"/>
            <a:ext cx="7518446" cy="3535750"/>
          </a:xfrm>
        </p:spPr>
        <p:txBody>
          <a:bodyPr>
            <a:normAutofit fontScale="62500" lnSpcReduction="20000"/>
          </a:bodyPr>
          <a:lstStyle/>
          <a:p>
            <a:r>
              <a:rPr lang="en-US" sz="3400" b="1" dirty="0" smtClean="0"/>
              <a:t>Teams</a:t>
            </a:r>
          </a:p>
          <a:p>
            <a:pPr lvl="1"/>
            <a:r>
              <a:rPr lang="en-US" dirty="0"/>
              <a:t>School Safety Team</a:t>
            </a:r>
          </a:p>
          <a:p>
            <a:pPr lvl="1"/>
            <a:r>
              <a:rPr lang="en-US" dirty="0"/>
              <a:t>Threat </a:t>
            </a:r>
            <a:r>
              <a:rPr lang="en-US" dirty="0" smtClean="0"/>
              <a:t>Assessment Team</a:t>
            </a:r>
          </a:p>
          <a:p>
            <a:r>
              <a:rPr lang="en-US" sz="3200" b="1" dirty="0" smtClean="0"/>
              <a:t>Data for decision making</a:t>
            </a:r>
          </a:p>
          <a:p>
            <a:pPr lvl="1"/>
            <a:r>
              <a:rPr lang="en-US" dirty="0" smtClean="0"/>
              <a:t>Internal</a:t>
            </a:r>
          </a:p>
          <a:p>
            <a:pPr lvl="1"/>
            <a:r>
              <a:rPr lang="en-US" dirty="0" smtClean="0"/>
              <a:t>External</a:t>
            </a:r>
          </a:p>
          <a:p>
            <a:r>
              <a:rPr lang="en-US" sz="3200" b="1" dirty="0" smtClean="0"/>
              <a:t>Staff professional development – for example</a:t>
            </a:r>
          </a:p>
          <a:p>
            <a:pPr lvl="1"/>
            <a:r>
              <a:rPr lang="en-US" dirty="0" smtClean="0"/>
              <a:t>Emergency response plan</a:t>
            </a:r>
          </a:p>
          <a:p>
            <a:pPr lvl="1"/>
            <a:r>
              <a:rPr lang="en-US" dirty="0" smtClean="0"/>
              <a:t>Bullying </a:t>
            </a:r>
          </a:p>
          <a:p>
            <a:pPr lvl="1"/>
            <a:r>
              <a:rPr lang="en-US" dirty="0" smtClean="0"/>
              <a:t>Suicide</a:t>
            </a:r>
          </a:p>
          <a:p>
            <a:r>
              <a:rPr lang="en-US" sz="3200" b="1" dirty="0" smtClean="0"/>
              <a:t>Liaison</a:t>
            </a:r>
          </a:p>
          <a:p>
            <a:pPr lvl="1"/>
            <a:r>
              <a:rPr lang="en-US" dirty="0" smtClean="0"/>
              <a:t>District</a:t>
            </a:r>
          </a:p>
          <a:p>
            <a:pPr lvl="1"/>
            <a:r>
              <a:rPr lang="en-US" dirty="0" smtClean="0"/>
              <a:t>Community</a:t>
            </a:r>
          </a:p>
        </p:txBody>
      </p:sp>
    </p:spTree>
    <p:extLst>
      <p:ext uri="{BB962C8B-B14F-4D97-AF65-F5344CB8AC3E}">
        <p14:creationId xmlns:p14="http://schemas.microsoft.com/office/powerpoint/2010/main" val="358331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Building </a:t>
            </a:r>
            <a:r>
              <a:rPr lang="en-US" dirty="0"/>
              <a:t>Teams for School </a:t>
            </a:r>
            <a:r>
              <a:rPr lang="en-US" dirty="0" smtClean="0"/>
              <a:t>Climate, Safety &amp; Prevention</a:t>
            </a:r>
            <a:r>
              <a:rPr lang="en-US" dirty="0"/>
              <a:t/>
            </a:r>
            <a:br>
              <a:rPr lang="en-US" dirty="0"/>
            </a:br>
            <a:endParaRPr lang="en-US" dirty="0"/>
          </a:p>
        </p:txBody>
      </p:sp>
      <p:sp>
        <p:nvSpPr>
          <p:cNvPr id="3" name="Content Placeholder 2"/>
          <p:cNvSpPr>
            <a:spLocks noGrp="1"/>
          </p:cNvSpPr>
          <p:nvPr>
            <p:ph idx="1"/>
          </p:nvPr>
        </p:nvSpPr>
        <p:spPr>
          <a:xfrm>
            <a:off x="709684" y="1651379"/>
            <a:ext cx="7805666" cy="4525584"/>
          </a:xfrm>
        </p:spPr>
        <p:txBody>
          <a:bodyPr>
            <a:normAutofit/>
          </a:bodyPr>
          <a:lstStyle/>
          <a:p>
            <a:pPr marL="0" indent="0">
              <a:buNone/>
            </a:pPr>
            <a:r>
              <a:rPr lang="en-US" sz="4000" dirty="0" smtClean="0"/>
              <a:t>The basic organizational structure for developing and continuing a comprehensive school-based climate, safety and prevention program is creating a</a:t>
            </a:r>
          </a:p>
          <a:p>
            <a:pPr marL="0" indent="0">
              <a:buNone/>
            </a:pPr>
            <a:r>
              <a:rPr lang="en-US" sz="4000" dirty="0" smtClean="0"/>
              <a:t>		Leadership TEAM.</a:t>
            </a:r>
          </a:p>
          <a:p>
            <a:pPr marL="0" indent="0">
              <a:buNone/>
            </a:pPr>
            <a:endParaRPr lang="en-US" dirty="0" smtClean="0"/>
          </a:p>
        </p:txBody>
      </p:sp>
    </p:spTree>
    <p:extLst>
      <p:ext uri="{BB962C8B-B14F-4D97-AF65-F5344CB8AC3E}">
        <p14:creationId xmlns:p14="http://schemas.microsoft.com/office/powerpoint/2010/main" val="5910080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Building </a:t>
            </a:r>
            <a:r>
              <a:rPr lang="en-US" dirty="0"/>
              <a:t>Teams for School </a:t>
            </a:r>
            <a:r>
              <a:rPr lang="en-US" dirty="0" smtClean="0"/>
              <a:t>Climate, Safety &amp; Prevention</a:t>
            </a:r>
            <a:r>
              <a:rPr lang="en-US" dirty="0"/>
              <a:t/>
            </a:r>
            <a:br>
              <a:rPr lang="en-US" dirty="0"/>
            </a:br>
            <a:endParaRPr lang="en-US" dirty="0"/>
          </a:p>
        </p:txBody>
      </p:sp>
      <p:sp>
        <p:nvSpPr>
          <p:cNvPr id="3" name="Content Placeholder 2"/>
          <p:cNvSpPr>
            <a:spLocks noGrp="1"/>
          </p:cNvSpPr>
          <p:nvPr>
            <p:ph idx="1"/>
          </p:nvPr>
        </p:nvSpPr>
        <p:spPr>
          <a:xfrm>
            <a:off x="709684" y="1651379"/>
            <a:ext cx="7805666" cy="4525584"/>
          </a:xfrm>
        </p:spPr>
        <p:txBody>
          <a:bodyPr>
            <a:normAutofit lnSpcReduction="10000"/>
          </a:bodyPr>
          <a:lstStyle/>
          <a:p>
            <a:pPr marL="0" indent="0">
              <a:buNone/>
            </a:pPr>
            <a:r>
              <a:rPr lang="en-US" sz="4000" dirty="0" smtClean="0"/>
              <a:t>Team responsibilities include:</a:t>
            </a:r>
          </a:p>
          <a:p>
            <a:pPr marL="0" indent="0">
              <a:buNone/>
            </a:pPr>
            <a:r>
              <a:rPr lang="en-US" sz="4000" dirty="0"/>
              <a:t>	</a:t>
            </a:r>
            <a:r>
              <a:rPr lang="en-US" sz="3200" dirty="0" smtClean="0"/>
              <a:t>Developing policies</a:t>
            </a:r>
          </a:p>
          <a:p>
            <a:pPr marL="0" indent="0">
              <a:buNone/>
            </a:pPr>
            <a:r>
              <a:rPr lang="en-US" sz="3200" dirty="0"/>
              <a:t>	</a:t>
            </a:r>
            <a:r>
              <a:rPr lang="en-US" sz="3200" dirty="0" smtClean="0"/>
              <a:t>Meeting regularly</a:t>
            </a:r>
          </a:p>
          <a:p>
            <a:pPr marL="0" indent="0">
              <a:buNone/>
            </a:pPr>
            <a:r>
              <a:rPr lang="en-US" sz="3200" dirty="0"/>
              <a:t>	</a:t>
            </a:r>
            <a:r>
              <a:rPr lang="en-US" sz="3200" dirty="0" smtClean="0"/>
              <a:t>Collecting &amp; and analyzing data</a:t>
            </a:r>
          </a:p>
          <a:p>
            <a:pPr marL="0" indent="0">
              <a:buNone/>
            </a:pPr>
            <a:r>
              <a:rPr lang="en-US" sz="3200" dirty="0"/>
              <a:t>	</a:t>
            </a:r>
            <a:r>
              <a:rPr lang="en-US" sz="3200" dirty="0" smtClean="0"/>
              <a:t>Planning evidence-based interventions</a:t>
            </a:r>
          </a:p>
          <a:p>
            <a:pPr marL="0" indent="0">
              <a:buNone/>
            </a:pPr>
            <a:r>
              <a:rPr lang="en-US" sz="3200" dirty="0"/>
              <a:t>	</a:t>
            </a:r>
            <a:r>
              <a:rPr lang="en-US" sz="3200" dirty="0" smtClean="0"/>
              <a:t>Monitoring progress</a:t>
            </a:r>
          </a:p>
          <a:p>
            <a:pPr marL="0" indent="0">
              <a:buNone/>
            </a:pPr>
            <a:r>
              <a:rPr lang="en-US" sz="3200" dirty="0"/>
              <a:t>	</a:t>
            </a:r>
            <a:r>
              <a:rPr lang="en-US" sz="3200" dirty="0" smtClean="0"/>
              <a:t>Communicating with stakeholders</a:t>
            </a:r>
          </a:p>
          <a:p>
            <a:pPr marL="0" indent="0">
              <a:buNone/>
            </a:pPr>
            <a:r>
              <a:rPr lang="en-US" sz="3200" dirty="0"/>
              <a:t>	</a:t>
            </a:r>
            <a:endParaRPr lang="en-US" sz="3200" dirty="0" smtClean="0"/>
          </a:p>
          <a:p>
            <a:pPr marL="0" indent="0">
              <a:buNone/>
            </a:pPr>
            <a:endParaRPr lang="en-US" dirty="0" smtClean="0"/>
          </a:p>
        </p:txBody>
      </p:sp>
    </p:spTree>
    <p:extLst>
      <p:ext uri="{BB962C8B-B14F-4D97-AF65-F5344CB8AC3E}">
        <p14:creationId xmlns:p14="http://schemas.microsoft.com/office/powerpoint/2010/main" val="27206697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t>
            </a:r>
            <a:r>
              <a:rPr lang="en-US" dirty="0"/>
              <a:t>School Policies</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Using the newly created team, administrators with the Team need to:</a:t>
            </a:r>
          </a:p>
          <a:p>
            <a:pPr lvl="1"/>
            <a:r>
              <a:rPr lang="en-US" sz="2800" dirty="0" smtClean="0"/>
              <a:t>Evaluate current policies </a:t>
            </a:r>
          </a:p>
          <a:p>
            <a:pPr lvl="1"/>
            <a:r>
              <a:rPr lang="en-US" sz="2800" dirty="0" smtClean="0"/>
              <a:t>Lead a process to update or create polices that will reflect research-based practices or published standards such as: the International Standards on Drug Use Prevention.</a:t>
            </a:r>
          </a:p>
          <a:p>
            <a:pPr lvl="1"/>
            <a:r>
              <a:rPr lang="en-US" sz="2800" dirty="0" smtClean="0"/>
              <a:t>Integrate policies into life of the school </a:t>
            </a:r>
            <a:endParaRPr lang="en-US" sz="2800" dirty="0"/>
          </a:p>
        </p:txBody>
      </p:sp>
    </p:spTree>
    <p:extLst>
      <p:ext uri="{BB962C8B-B14F-4D97-AF65-F5344CB8AC3E}">
        <p14:creationId xmlns:p14="http://schemas.microsoft.com/office/powerpoint/2010/main" val="38959895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0626" y="633046"/>
            <a:ext cx="9199661" cy="1593423"/>
          </a:xfrm>
          <a:prstGeom prst="rect">
            <a:avLst/>
          </a:prstGeom>
        </p:spPr>
      </p:pic>
      <p:sp>
        <p:nvSpPr>
          <p:cNvPr id="2" name="Title 1"/>
          <p:cNvSpPr>
            <a:spLocks noGrp="1"/>
          </p:cNvSpPr>
          <p:nvPr>
            <p:ph type="title"/>
          </p:nvPr>
        </p:nvSpPr>
        <p:spPr/>
        <p:txBody>
          <a:bodyPr>
            <a:normAutofit/>
          </a:bodyPr>
          <a:lstStyle/>
          <a:p>
            <a:pPr algn="ctr"/>
            <a:r>
              <a:rPr lang="en-US" b="1" dirty="0" smtClean="0">
                <a:solidFill>
                  <a:schemeClr val="bg1"/>
                </a:solidFill>
              </a:rPr>
              <a:t>Prevention</a:t>
            </a:r>
            <a:endParaRPr lang="en-US" b="1" dirty="0">
              <a:solidFill>
                <a:schemeClr val="bg1"/>
              </a:solidFill>
            </a:endParaRPr>
          </a:p>
        </p:txBody>
      </p:sp>
      <p:sp>
        <p:nvSpPr>
          <p:cNvPr id="3" name="Content Placeholder 2"/>
          <p:cNvSpPr>
            <a:spLocks noGrp="1"/>
          </p:cNvSpPr>
          <p:nvPr>
            <p:ph idx="1"/>
          </p:nvPr>
        </p:nvSpPr>
        <p:spPr>
          <a:xfrm>
            <a:off x="754380" y="2494389"/>
            <a:ext cx="7760970" cy="3876265"/>
          </a:xfrm>
        </p:spPr>
        <p:txBody>
          <a:bodyPr>
            <a:normAutofit fontScale="92500" lnSpcReduction="10000"/>
          </a:bodyPr>
          <a:lstStyle/>
          <a:p>
            <a:r>
              <a:rPr lang="en-US" dirty="0" smtClean="0"/>
              <a:t>Creating, communicating and enforcing policy</a:t>
            </a:r>
          </a:p>
          <a:p>
            <a:r>
              <a:rPr lang="en-US" dirty="0" smtClean="0"/>
              <a:t>Climate interventions				</a:t>
            </a:r>
            <a:endParaRPr lang="en-US" dirty="0"/>
          </a:p>
          <a:p>
            <a:pPr lvl="1"/>
            <a:r>
              <a:rPr lang="en-US" dirty="0" smtClean="0"/>
              <a:t>Multi Tiered Support Systems (MTSS)</a:t>
            </a:r>
          </a:p>
          <a:p>
            <a:pPr lvl="1"/>
            <a:r>
              <a:rPr lang="en-US" dirty="0" smtClean="0"/>
              <a:t>CPTED from CDC</a:t>
            </a:r>
          </a:p>
          <a:p>
            <a:r>
              <a:rPr lang="en-US" dirty="0" smtClean="0"/>
              <a:t>Youth voice</a:t>
            </a:r>
          </a:p>
          <a:p>
            <a:r>
              <a:rPr lang="en-US" dirty="0" smtClean="0"/>
              <a:t>Social justice approaches</a:t>
            </a:r>
          </a:p>
          <a:p>
            <a:r>
              <a:rPr lang="en-US" dirty="0" smtClean="0"/>
              <a:t>Student Curriculum - for example</a:t>
            </a:r>
          </a:p>
          <a:p>
            <a:pPr lvl="1"/>
            <a:r>
              <a:rPr lang="en-US" dirty="0" smtClean="0"/>
              <a:t>Social Emotional Learning</a:t>
            </a:r>
          </a:p>
          <a:p>
            <a:pPr lvl="1"/>
            <a:r>
              <a:rPr lang="en-US" dirty="0" smtClean="0"/>
              <a:t>Law related education</a:t>
            </a:r>
          </a:p>
          <a:p>
            <a:pPr lvl="1"/>
            <a:r>
              <a:rPr lang="en-US" dirty="0" smtClean="0"/>
              <a:t>Bullying prevention</a:t>
            </a:r>
          </a:p>
        </p:txBody>
      </p:sp>
    </p:spTree>
    <p:extLst>
      <p:ext uri="{BB962C8B-B14F-4D97-AF65-F5344CB8AC3E}">
        <p14:creationId xmlns:p14="http://schemas.microsoft.com/office/powerpoint/2010/main" val="142569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 calcmode="lin" valueType="num">
                                      <p:cBhvr additive="base">
                                        <p:cTn id="5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831" y="857250"/>
            <a:ext cx="9199661" cy="1220830"/>
          </a:xfrm>
          <a:prstGeom prst="rect">
            <a:avLst/>
          </a:prstGeom>
        </p:spPr>
      </p:pic>
      <p:sp>
        <p:nvSpPr>
          <p:cNvPr id="2" name="Title 1"/>
          <p:cNvSpPr>
            <a:spLocks noGrp="1"/>
          </p:cNvSpPr>
          <p:nvPr>
            <p:ph type="title"/>
          </p:nvPr>
        </p:nvSpPr>
        <p:spPr>
          <a:xfrm>
            <a:off x="628650" y="857250"/>
            <a:ext cx="7886700" cy="971550"/>
          </a:xfrm>
        </p:spPr>
        <p:txBody>
          <a:bodyPr>
            <a:normAutofit/>
          </a:bodyPr>
          <a:lstStyle/>
          <a:p>
            <a:pPr algn="ctr"/>
            <a:r>
              <a:rPr lang="en-US" b="1" dirty="0" smtClean="0">
                <a:solidFill>
                  <a:schemeClr val="bg1"/>
                </a:solidFill>
              </a:rPr>
              <a:t>Intervention</a:t>
            </a:r>
            <a:endParaRPr lang="en-US" b="1" dirty="0">
              <a:solidFill>
                <a:schemeClr val="bg1"/>
              </a:solidFill>
            </a:endParaRPr>
          </a:p>
        </p:txBody>
      </p:sp>
      <p:sp>
        <p:nvSpPr>
          <p:cNvPr id="3" name="Content Placeholder 2"/>
          <p:cNvSpPr>
            <a:spLocks noGrp="1"/>
          </p:cNvSpPr>
          <p:nvPr>
            <p:ph idx="1"/>
          </p:nvPr>
        </p:nvSpPr>
        <p:spPr>
          <a:xfrm>
            <a:off x="960120" y="2311121"/>
            <a:ext cx="7555230" cy="3768132"/>
          </a:xfrm>
        </p:spPr>
        <p:txBody>
          <a:bodyPr>
            <a:normAutofit lnSpcReduction="10000"/>
          </a:bodyPr>
          <a:lstStyle/>
          <a:p>
            <a:r>
              <a:rPr lang="en-US" dirty="0" smtClean="0"/>
              <a:t>Campus security </a:t>
            </a:r>
          </a:p>
          <a:p>
            <a:r>
              <a:rPr lang="en-US" dirty="0" smtClean="0"/>
              <a:t>Behavioral and mental health services</a:t>
            </a:r>
          </a:p>
          <a:p>
            <a:r>
              <a:rPr lang="en-US" dirty="0" smtClean="0"/>
              <a:t>Restorative Practices</a:t>
            </a:r>
          </a:p>
          <a:p>
            <a:r>
              <a:rPr lang="en-US" dirty="0" smtClean="0"/>
              <a:t>Alternative to exclusionary practices</a:t>
            </a:r>
            <a:endParaRPr lang="en-US" dirty="0"/>
          </a:p>
          <a:p>
            <a:r>
              <a:rPr lang="en-US" dirty="0" smtClean="0"/>
              <a:t>MTSS -Tier 2 &amp; 3 Intervention/Referrals</a:t>
            </a:r>
          </a:p>
          <a:p>
            <a:r>
              <a:rPr lang="en-US" dirty="0" smtClean="0"/>
              <a:t>Threat Assessment Protocol</a:t>
            </a:r>
          </a:p>
          <a:p>
            <a:pPr lvl="1"/>
            <a:r>
              <a:rPr lang="en-US" dirty="0" smtClean="0"/>
              <a:t>Human threats</a:t>
            </a:r>
          </a:p>
          <a:p>
            <a:pPr lvl="1"/>
            <a:r>
              <a:rPr lang="en-US" dirty="0" smtClean="0"/>
              <a:t>Cyber threats</a:t>
            </a:r>
            <a:endParaRPr lang="en-US" dirty="0"/>
          </a:p>
        </p:txBody>
      </p:sp>
    </p:spTree>
    <p:extLst>
      <p:ext uri="{BB962C8B-B14F-4D97-AF65-F5344CB8AC3E}">
        <p14:creationId xmlns:p14="http://schemas.microsoft.com/office/powerpoint/2010/main" val="2712363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831" y="857250"/>
            <a:ext cx="9199661" cy="1220830"/>
          </a:xfrm>
          <a:prstGeom prst="rect">
            <a:avLst/>
          </a:prstGeom>
        </p:spPr>
      </p:pic>
      <p:sp>
        <p:nvSpPr>
          <p:cNvPr id="2" name="Title 1"/>
          <p:cNvSpPr>
            <a:spLocks noGrp="1"/>
          </p:cNvSpPr>
          <p:nvPr>
            <p:ph type="title"/>
          </p:nvPr>
        </p:nvSpPr>
        <p:spPr>
          <a:xfrm>
            <a:off x="628650" y="582804"/>
            <a:ext cx="7886700" cy="1107885"/>
          </a:xfrm>
        </p:spPr>
        <p:txBody>
          <a:bodyPr>
            <a:normAutofit fontScale="90000"/>
          </a:bodyPr>
          <a:lstStyle/>
          <a:p>
            <a:pPr algn="ctr"/>
            <a:r>
              <a:rPr lang="en-US" b="1" dirty="0" smtClean="0">
                <a:solidFill>
                  <a:schemeClr val="bg1"/>
                </a:solidFill>
              </a:rPr>
              <a:t/>
            </a:r>
            <a:br>
              <a:rPr lang="en-US" b="1" dirty="0" smtClean="0">
                <a:solidFill>
                  <a:schemeClr val="bg1"/>
                </a:solidFill>
              </a:rPr>
            </a:br>
            <a:r>
              <a:rPr lang="en-US" sz="4900" b="1" dirty="0" smtClean="0">
                <a:solidFill>
                  <a:schemeClr val="bg1"/>
                </a:solidFill>
              </a:rPr>
              <a:t>Response</a:t>
            </a:r>
            <a:endParaRPr lang="en-US" sz="4900" b="1" dirty="0">
              <a:solidFill>
                <a:schemeClr val="bg1"/>
              </a:solidFill>
            </a:endParaRPr>
          </a:p>
        </p:txBody>
      </p:sp>
      <p:sp>
        <p:nvSpPr>
          <p:cNvPr id="3" name="Content Placeholder 2"/>
          <p:cNvSpPr>
            <a:spLocks noGrp="1"/>
          </p:cNvSpPr>
          <p:nvPr>
            <p:ph idx="1"/>
          </p:nvPr>
        </p:nvSpPr>
        <p:spPr>
          <a:xfrm>
            <a:off x="1296785" y="2659033"/>
            <a:ext cx="7218565" cy="2830939"/>
          </a:xfrm>
        </p:spPr>
        <p:txBody>
          <a:bodyPr/>
          <a:lstStyle/>
          <a:p>
            <a:r>
              <a:rPr lang="en-US" dirty="0" smtClean="0"/>
              <a:t>Emergency Operations/Response Plan </a:t>
            </a:r>
          </a:p>
          <a:p>
            <a:r>
              <a:rPr lang="en-US" dirty="0" smtClean="0"/>
              <a:t>Critical Incident coordination</a:t>
            </a:r>
          </a:p>
          <a:p>
            <a:r>
              <a:rPr lang="en-US" dirty="0" smtClean="0"/>
              <a:t>Crisis counseling</a:t>
            </a:r>
          </a:p>
          <a:p>
            <a:r>
              <a:rPr lang="en-US" dirty="0" smtClean="0"/>
              <a:t>Aftercare</a:t>
            </a:r>
            <a:endParaRPr lang="en-US" dirty="0"/>
          </a:p>
        </p:txBody>
      </p:sp>
    </p:spTree>
    <p:extLst>
      <p:ext uri="{BB962C8B-B14F-4D97-AF65-F5344CB8AC3E}">
        <p14:creationId xmlns:p14="http://schemas.microsoft.com/office/powerpoint/2010/main" val="696341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Evidence from Safe Schools/Healthy Students grant – 55 secondary schools</a:t>
            </a:r>
            <a:endParaRPr lang="en-US" dirty="0"/>
          </a:p>
        </p:txBody>
      </p:sp>
      <p:sp>
        <p:nvSpPr>
          <p:cNvPr id="3" name="Content Placeholder 2"/>
          <p:cNvSpPr>
            <a:spLocks noGrp="1"/>
          </p:cNvSpPr>
          <p:nvPr>
            <p:ph idx="1"/>
          </p:nvPr>
        </p:nvSpPr>
        <p:spPr/>
        <p:txBody>
          <a:bodyPr/>
          <a:lstStyle/>
          <a:p>
            <a:r>
              <a:rPr lang="en-US" dirty="0" smtClean="0"/>
              <a:t>90% -  reduction in referrals for student aggression</a:t>
            </a:r>
          </a:p>
          <a:p>
            <a:r>
              <a:rPr lang="en-US" dirty="0" smtClean="0"/>
              <a:t>90% - reduction in fights on campus</a:t>
            </a:r>
          </a:p>
          <a:p>
            <a:r>
              <a:rPr lang="en-US" dirty="0" smtClean="0"/>
              <a:t>73% - reduction in suspensions</a:t>
            </a:r>
          </a:p>
          <a:p>
            <a:r>
              <a:rPr lang="en-US" dirty="0" smtClean="0"/>
              <a:t>80% - reduction in graffiti or tagging</a:t>
            </a:r>
          </a:p>
          <a:p>
            <a:pPr>
              <a:buFont typeface="Wingdings" panose="05000000000000000000" pitchFamily="2" charset="2"/>
              <a:buChar char="§"/>
            </a:pPr>
            <a:r>
              <a:rPr lang="en-US" dirty="0"/>
              <a:t>92% - reduction in student reported 30 day alcohol </a:t>
            </a:r>
            <a:r>
              <a:rPr lang="en-US" dirty="0" smtClean="0"/>
              <a:t>use</a:t>
            </a:r>
          </a:p>
          <a:p>
            <a:pPr>
              <a:buFont typeface="Wingdings" panose="05000000000000000000" pitchFamily="2" charset="2"/>
              <a:buChar char="§"/>
            </a:pPr>
            <a:r>
              <a:rPr lang="en-US" dirty="0" smtClean="0"/>
              <a:t>96% - reduction in students reporting being offered, sold or given illegal substances on campus</a:t>
            </a:r>
            <a:endParaRPr lang="en-US" dirty="0"/>
          </a:p>
          <a:p>
            <a:pPr>
              <a:buFont typeface="Wingdings" panose="05000000000000000000" pitchFamily="2" charset="2"/>
              <a:buChar char="§"/>
            </a:pPr>
            <a:endParaRPr lang="en-US" dirty="0"/>
          </a:p>
        </p:txBody>
      </p:sp>
    </p:spTree>
    <p:extLst>
      <p:ext uri="{BB962C8B-B14F-4D97-AF65-F5344CB8AC3E}">
        <p14:creationId xmlns:p14="http://schemas.microsoft.com/office/powerpoint/2010/main" val="36793882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831" y="857250"/>
            <a:ext cx="9199661" cy="1220830"/>
          </a:xfrm>
          <a:prstGeom prst="rect">
            <a:avLst/>
          </a:prstGeom>
        </p:spPr>
      </p:pic>
      <p:sp>
        <p:nvSpPr>
          <p:cNvPr id="2" name="Title 1"/>
          <p:cNvSpPr>
            <a:spLocks noGrp="1"/>
          </p:cNvSpPr>
          <p:nvPr>
            <p:ph type="title"/>
          </p:nvPr>
        </p:nvSpPr>
        <p:spPr>
          <a:xfrm>
            <a:off x="628650" y="624209"/>
            <a:ext cx="7886700" cy="1066480"/>
          </a:xfrm>
        </p:spPr>
        <p:txBody>
          <a:bodyPr/>
          <a:lstStyle/>
          <a:p>
            <a:pPr algn="ctr"/>
            <a:r>
              <a:rPr lang="en-US" b="1" dirty="0" smtClean="0">
                <a:solidFill>
                  <a:schemeClr val="bg1"/>
                </a:solidFill>
              </a:rPr>
              <a:t>Developing a Comprehensive Plan</a:t>
            </a:r>
            <a:endParaRPr lang="en-US" b="1" dirty="0">
              <a:solidFill>
                <a:schemeClr val="bg1"/>
              </a:solidFill>
            </a:endParaRPr>
          </a:p>
        </p:txBody>
      </p:sp>
      <p:sp>
        <p:nvSpPr>
          <p:cNvPr id="3" name="Content Placeholder 2"/>
          <p:cNvSpPr>
            <a:spLocks noGrp="1"/>
          </p:cNvSpPr>
          <p:nvPr>
            <p:ph idx="1"/>
          </p:nvPr>
        </p:nvSpPr>
        <p:spPr>
          <a:xfrm>
            <a:off x="829195" y="2311121"/>
            <a:ext cx="7686155" cy="3768132"/>
          </a:xfrm>
        </p:spPr>
        <p:txBody>
          <a:bodyPr>
            <a:normAutofit/>
          </a:bodyPr>
          <a:lstStyle/>
          <a:p>
            <a:r>
              <a:rPr lang="en-US" dirty="0" smtClean="0"/>
              <a:t>Build on existing school assets and organization</a:t>
            </a:r>
          </a:p>
          <a:p>
            <a:r>
              <a:rPr lang="en-US" dirty="0" smtClean="0"/>
              <a:t>View as a process in a 3-5 year timeframe</a:t>
            </a:r>
          </a:p>
          <a:p>
            <a:r>
              <a:rPr lang="en-US" dirty="0" smtClean="0"/>
              <a:t>Continuous improvement process</a:t>
            </a:r>
          </a:p>
          <a:p>
            <a:r>
              <a:rPr lang="en-US" dirty="0" smtClean="0"/>
              <a:t>Visionary leadership</a:t>
            </a:r>
          </a:p>
          <a:p>
            <a:r>
              <a:rPr lang="en-US" dirty="0" smtClean="0"/>
              <a:t>Faculty and Staff buy-in</a:t>
            </a:r>
          </a:p>
          <a:p>
            <a:pPr marL="0" indent="0">
              <a:buNone/>
            </a:pPr>
            <a:r>
              <a:rPr lang="en-US" dirty="0"/>
              <a:t> </a:t>
            </a:r>
            <a:r>
              <a:rPr lang="en-US" dirty="0" smtClean="0"/>
              <a:t>                   </a:t>
            </a:r>
          </a:p>
          <a:p>
            <a:pPr marL="0" indent="0">
              <a:buNone/>
            </a:pPr>
            <a:endParaRPr lang="en-US" dirty="0" smtClean="0"/>
          </a:p>
          <a:p>
            <a:endParaRPr lang="en-US" dirty="0"/>
          </a:p>
        </p:txBody>
      </p:sp>
    </p:spTree>
    <p:extLst>
      <p:ext uri="{BB962C8B-B14F-4D97-AF65-F5344CB8AC3E}">
        <p14:creationId xmlns:p14="http://schemas.microsoft.com/office/powerpoint/2010/main" val="30880121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831" y="857250"/>
            <a:ext cx="9199661" cy="1220830"/>
          </a:xfrm>
          <a:prstGeom prst="rect">
            <a:avLst/>
          </a:prstGeom>
        </p:spPr>
      </p:pic>
      <p:sp>
        <p:nvSpPr>
          <p:cNvPr id="2" name="Title 1"/>
          <p:cNvSpPr>
            <a:spLocks noGrp="1"/>
          </p:cNvSpPr>
          <p:nvPr>
            <p:ph type="title"/>
          </p:nvPr>
        </p:nvSpPr>
        <p:spPr>
          <a:xfrm>
            <a:off x="628650" y="624209"/>
            <a:ext cx="7886700" cy="1066480"/>
          </a:xfrm>
        </p:spPr>
        <p:txBody>
          <a:bodyPr/>
          <a:lstStyle/>
          <a:p>
            <a:pPr algn="ctr"/>
            <a:r>
              <a:rPr lang="en-US" b="1" dirty="0" smtClean="0">
                <a:solidFill>
                  <a:schemeClr val="bg1"/>
                </a:solidFill>
              </a:rPr>
              <a:t>Developing a Comprehensive Plan</a:t>
            </a:r>
            <a:endParaRPr lang="en-US" b="1" dirty="0">
              <a:solidFill>
                <a:schemeClr val="bg1"/>
              </a:solidFill>
            </a:endParaRPr>
          </a:p>
        </p:txBody>
      </p:sp>
      <p:sp>
        <p:nvSpPr>
          <p:cNvPr id="3" name="Content Placeholder 2"/>
          <p:cNvSpPr>
            <a:spLocks noGrp="1"/>
          </p:cNvSpPr>
          <p:nvPr>
            <p:ph idx="1"/>
          </p:nvPr>
        </p:nvSpPr>
        <p:spPr>
          <a:xfrm>
            <a:off x="829195" y="2311121"/>
            <a:ext cx="7686155" cy="3768132"/>
          </a:xfrm>
        </p:spPr>
        <p:txBody>
          <a:bodyPr>
            <a:normAutofit fontScale="55000" lnSpcReduction="20000"/>
          </a:bodyPr>
          <a:lstStyle/>
          <a:p>
            <a:pPr>
              <a:buFont typeface="Wingdings" panose="05000000000000000000" pitchFamily="2" charset="2"/>
              <a:buChar char="ü"/>
            </a:pPr>
            <a:r>
              <a:rPr lang="en-US" sz="4600" dirty="0" smtClean="0"/>
              <a:t>Create infrastructure including a School Safety and Climate Team</a:t>
            </a:r>
          </a:p>
          <a:p>
            <a:pPr>
              <a:buFont typeface="Wingdings" panose="05000000000000000000" pitchFamily="2" charset="2"/>
              <a:buChar char="ü"/>
            </a:pPr>
            <a:r>
              <a:rPr lang="en-US" sz="4600" dirty="0" smtClean="0"/>
              <a:t>Assess climate from the perspective of students, faculty, and parents</a:t>
            </a:r>
          </a:p>
          <a:p>
            <a:pPr>
              <a:buFont typeface="Wingdings" panose="05000000000000000000" pitchFamily="2" charset="2"/>
              <a:buChar char="ü"/>
            </a:pPr>
            <a:r>
              <a:rPr lang="en-US" sz="4600" dirty="0" smtClean="0"/>
              <a:t>Identify realistic goals for improvement</a:t>
            </a:r>
          </a:p>
          <a:p>
            <a:pPr>
              <a:buFont typeface="Wingdings" panose="05000000000000000000" pitchFamily="2" charset="2"/>
              <a:buChar char="ü"/>
            </a:pPr>
            <a:r>
              <a:rPr lang="en-US" sz="4600" dirty="0" smtClean="0"/>
              <a:t>Develop an action plan to meet goals</a:t>
            </a:r>
          </a:p>
          <a:p>
            <a:pPr>
              <a:buFont typeface="Wingdings" panose="05000000000000000000" pitchFamily="2" charset="2"/>
              <a:buChar char="ü"/>
            </a:pPr>
            <a:r>
              <a:rPr lang="en-US" sz="4600" dirty="0" smtClean="0"/>
              <a:t>Continuous cycle of improvements</a:t>
            </a:r>
          </a:p>
          <a:p>
            <a:pPr>
              <a:buFont typeface="Wingdings" panose="05000000000000000000" pitchFamily="2" charset="2"/>
              <a:buChar char="ü"/>
            </a:pPr>
            <a:r>
              <a:rPr lang="en-US" sz="4600" dirty="0" smtClean="0"/>
              <a:t>Develop Threat Assessment Protocol and Emergency Response Plan</a:t>
            </a:r>
          </a:p>
          <a:p>
            <a:pPr>
              <a:buFont typeface="Wingdings" panose="05000000000000000000" pitchFamily="2" charset="2"/>
              <a:buChar char="ü"/>
            </a:pPr>
            <a:r>
              <a:rPr lang="en-US" sz="4600" dirty="0" smtClean="0"/>
              <a:t>Train relevant staff on each activity</a:t>
            </a:r>
          </a:p>
          <a:p>
            <a:pPr>
              <a:buFont typeface="Wingdings" panose="05000000000000000000" pitchFamily="2" charset="2"/>
              <a:buChar char="ü"/>
            </a:pPr>
            <a:endParaRPr lang="en-US" dirty="0" smtClean="0"/>
          </a:p>
          <a:p>
            <a:endParaRPr lang="en-US" dirty="0"/>
          </a:p>
        </p:txBody>
      </p:sp>
    </p:spTree>
    <p:extLst>
      <p:ext uri="{BB962C8B-B14F-4D97-AF65-F5344CB8AC3E}">
        <p14:creationId xmlns:p14="http://schemas.microsoft.com/office/powerpoint/2010/main" val="233747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831" y="857250"/>
            <a:ext cx="9199661" cy="1220830"/>
          </a:xfrm>
          <a:prstGeom prst="rect">
            <a:avLst/>
          </a:prstGeom>
        </p:spPr>
      </p:pic>
      <p:sp>
        <p:nvSpPr>
          <p:cNvPr id="2" name="Title 1"/>
          <p:cNvSpPr>
            <a:spLocks noGrp="1"/>
          </p:cNvSpPr>
          <p:nvPr>
            <p:ph type="title"/>
          </p:nvPr>
        </p:nvSpPr>
        <p:spPr>
          <a:xfrm>
            <a:off x="628650" y="964641"/>
            <a:ext cx="7886700" cy="726047"/>
          </a:xfrm>
        </p:spPr>
        <p:txBody>
          <a:bodyPr>
            <a:normAutofit fontScale="90000"/>
          </a:bodyPr>
          <a:lstStyle/>
          <a:p>
            <a:pPr algn="ctr"/>
            <a:r>
              <a:rPr lang="en-US" b="1" dirty="0" smtClean="0">
                <a:solidFill>
                  <a:schemeClr val="bg1"/>
                </a:solidFill>
              </a:rPr>
              <a:t> Comprehensive School Safety Plan</a:t>
            </a:r>
            <a:br>
              <a:rPr lang="en-US" b="1" dirty="0" smtClean="0">
                <a:solidFill>
                  <a:schemeClr val="bg1"/>
                </a:solidFill>
              </a:rPr>
            </a:br>
            <a:r>
              <a:rPr lang="en-US" b="1" dirty="0" smtClean="0">
                <a:solidFill>
                  <a:schemeClr val="bg1"/>
                </a:solidFill>
              </a:rPr>
              <a:t>CHECKLIST</a:t>
            </a:r>
            <a:endParaRPr lang="en-US" b="1" dirty="0">
              <a:solidFill>
                <a:schemeClr val="bg1"/>
              </a:solidFill>
            </a:endParaRPr>
          </a:p>
        </p:txBody>
      </p:sp>
      <p:sp>
        <p:nvSpPr>
          <p:cNvPr id="3" name="Content Placeholder 2"/>
          <p:cNvSpPr>
            <a:spLocks noGrp="1"/>
          </p:cNvSpPr>
          <p:nvPr>
            <p:ph idx="1"/>
          </p:nvPr>
        </p:nvSpPr>
        <p:spPr>
          <a:xfrm>
            <a:off x="829195" y="2311121"/>
            <a:ext cx="7686155" cy="3768132"/>
          </a:xfrm>
        </p:spPr>
        <p:txBody>
          <a:bodyPr>
            <a:normAutofit/>
          </a:bodyPr>
          <a:lstStyle/>
          <a:p>
            <a:pPr>
              <a:buFont typeface="Wingdings" panose="05000000000000000000" pitchFamily="2" charset="2"/>
              <a:buChar char="ü"/>
            </a:pPr>
            <a:r>
              <a:rPr lang="en-US" dirty="0" smtClean="0"/>
              <a:t>Educational tool</a:t>
            </a:r>
          </a:p>
          <a:p>
            <a:pPr>
              <a:buFont typeface="Wingdings" panose="05000000000000000000" pitchFamily="2" charset="2"/>
              <a:buChar char="ü"/>
            </a:pPr>
            <a:r>
              <a:rPr lang="en-US" dirty="0" smtClean="0"/>
              <a:t>Planning tool</a:t>
            </a:r>
          </a:p>
          <a:p>
            <a:pPr>
              <a:buFont typeface="Wingdings" panose="05000000000000000000" pitchFamily="2" charset="2"/>
              <a:buChar char="ü"/>
            </a:pPr>
            <a:r>
              <a:rPr lang="en-US" dirty="0" smtClean="0"/>
              <a:t>Needs assessment tool</a:t>
            </a:r>
          </a:p>
          <a:p>
            <a:pPr>
              <a:buFont typeface="Wingdings" panose="05000000000000000000" pitchFamily="2" charset="2"/>
              <a:buChar char="ü"/>
            </a:pPr>
            <a:r>
              <a:rPr lang="en-US" dirty="0" smtClean="0"/>
              <a:t>Evaluation tool</a:t>
            </a:r>
          </a:p>
          <a:p>
            <a:endParaRPr lang="en-US" dirty="0"/>
          </a:p>
        </p:txBody>
      </p:sp>
    </p:spTree>
    <p:extLst>
      <p:ext uri="{BB962C8B-B14F-4D97-AF65-F5344CB8AC3E}">
        <p14:creationId xmlns:p14="http://schemas.microsoft.com/office/powerpoint/2010/main" val="41575756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 </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dirty="0" smtClean="0"/>
          </a:p>
          <a:p>
            <a:pPr marL="0" indent="0">
              <a:buNone/>
            </a:pPr>
            <a:endParaRPr lang="en-US" dirty="0"/>
          </a:p>
          <a:p>
            <a:pPr marL="0" indent="0" algn="ctr">
              <a:buNone/>
            </a:pPr>
            <a:r>
              <a:rPr lang="en-US" sz="3200" dirty="0" smtClean="0"/>
              <a:t>Kris Bosworth, Ph.D.</a:t>
            </a:r>
          </a:p>
          <a:p>
            <a:pPr marL="0" indent="0" algn="ctr">
              <a:buNone/>
            </a:pPr>
            <a:r>
              <a:rPr lang="en-US" dirty="0" smtClean="0"/>
              <a:t>Professor and Interim Director </a:t>
            </a:r>
          </a:p>
          <a:p>
            <a:pPr marL="0" indent="0" algn="ctr">
              <a:buNone/>
            </a:pPr>
            <a:r>
              <a:rPr lang="en-US" dirty="0" smtClean="0"/>
              <a:t>Educational Leadership and Policy Program</a:t>
            </a:r>
          </a:p>
          <a:p>
            <a:pPr marL="0" indent="0" algn="ctr">
              <a:buNone/>
            </a:pPr>
            <a:r>
              <a:rPr lang="en-US" dirty="0" smtClean="0"/>
              <a:t>Smith Endowed Chair I Prevention and Education</a:t>
            </a:r>
          </a:p>
          <a:p>
            <a:pPr marL="0" indent="0" algn="ctr">
              <a:buNone/>
            </a:pPr>
            <a:r>
              <a:rPr lang="en-US" dirty="0" smtClean="0"/>
              <a:t>College of Education</a:t>
            </a:r>
          </a:p>
          <a:p>
            <a:pPr marL="0" indent="0" algn="ctr">
              <a:buNone/>
            </a:pPr>
            <a:r>
              <a:rPr lang="en-US" dirty="0" smtClean="0"/>
              <a:t>University of Arizona</a:t>
            </a:r>
          </a:p>
          <a:p>
            <a:pPr marL="0" indent="0" algn="ctr">
              <a:buNone/>
            </a:pPr>
            <a:r>
              <a:rPr lang="en-US" dirty="0" smtClean="0"/>
              <a:t>Tucson, AZ  85721</a:t>
            </a:r>
          </a:p>
        </p:txBody>
      </p:sp>
    </p:spTree>
    <p:extLst>
      <p:ext uri="{BB962C8B-B14F-4D97-AF65-F5344CB8AC3E}">
        <p14:creationId xmlns:p14="http://schemas.microsoft.com/office/powerpoint/2010/main" val="40988915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628650" y="1487156"/>
            <a:ext cx="7886700" cy="4689807"/>
          </a:xfrm>
        </p:spPr>
        <p:txBody>
          <a:bodyPr>
            <a:normAutofit/>
          </a:bodyPr>
          <a:lstStyle/>
          <a:p>
            <a:r>
              <a:rPr lang="en-US" sz="2000" dirty="0" smtClean="0"/>
              <a:t>Bosworth</a:t>
            </a:r>
            <a:r>
              <a:rPr lang="en-US" sz="2000" dirty="0"/>
              <a:t>, K. Editor.  (2015). </a:t>
            </a:r>
            <a:r>
              <a:rPr lang="en-US" sz="2000" i="1" dirty="0"/>
              <a:t>Prevention Science in School Settings: Complex </a:t>
            </a:r>
            <a:r>
              <a:rPr lang="en-US" sz="2000" i="1" dirty="0" smtClean="0"/>
              <a:t>Relationships</a:t>
            </a:r>
            <a:r>
              <a:rPr lang="en-US" sz="2000" dirty="0"/>
              <a:t> </a:t>
            </a:r>
            <a:r>
              <a:rPr lang="en-US" sz="2000" i="1" dirty="0" smtClean="0"/>
              <a:t>and </a:t>
            </a:r>
            <a:r>
              <a:rPr lang="en-US" sz="2000" i="1" dirty="0"/>
              <a:t>Processes.</a:t>
            </a:r>
            <a:r>
              <a:rPr lang="en-US" sz="2000" dirty="0"/>
              <a:t>  New York:  Springer</a:t>
            </a:r>
            <a:r>
              <a:rPr lang="en-US" sz="2000" dirty="0" smtClean="0"/>
              <a:t>.</a:t>
            </a:r>
          </a:p>
          <a:p>
            <a:r>
              <a:rPr lang="en-US" sz="2000" dirty="0" smtClean="0"/>
              <a:t>McNeely, Nonnemaker, &amp; Blum. (2002) Promoting school connectedness: Evidence from the National Longitudinal Study of Adolescent Health. </a:t>
            </a:r>
            <a:r>
              <a:rPr lang="en-US" sz="2000" i="1" dirty="0" smtClean="0"/>
              <a:t>Journal of School Health 72</a:t>
            </a:r>
            <a:r>
              <a:rPr lang="en-US" sz="2000" u="sng" dirty="0" smtClean="0"/>
              <a:t>(4). </a:t>
            </a:r>
            <a:endParaRPr lang="en-US" sz="2000" i="1" dirty="0" smtClean="0"/>
          </a:p>
          <a:p>
            <a:r>
              <a:rPr lang="en-US" sz="2000" dirty="0" smtClean="0"/>
              <a:t>Protecting America’s Schools: A U.S. Secret Service Analysis of Targeted School Violence </a:t>
            </a:r>
            <a:r>
              <a:rPr lang="en-US" sz="2000" dirty="0">
                <a:hlinkClick r:id="rId2"/>
              </a:rPr>
              <a:t>https://www.secretservice.gov/data/protection/ntac/USSS_NTAC_Enhancing_School_Safety_Guide_7.11.18.pdf</a:t>
            </a:r>
            <a:endParaRPr lang="en-US" sz="2000" dirty="0"/>
          </a:p>
          <a:p>
            <a:endParaRPr lang="en-US" dirty="0"/>
          </a:p>
          <a:p>
            <a:endParaRPr lang="en-US" dirty="0"/>
          </a:p>
        </p:txBody>
      </p:sp>
    </p:spTree>
    <p:extLst>
      <p:ext uri="{BB962C8B-B14F-4D97-AF65-F5344CB8AC3E}">
        <p14:creationId xmlns:p14="http://schemas.microsoft.com/office/powerpoint/2010/main" val="12786056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r>
              <a:rPr lang="en-US" smtClean="0"/>
              <a:t>and Discussion</a:t>
            </a:r>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638986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4240</TotalTime>
  <Words>2082</Words>
  <Application>Microsoft Office PowerPoint</Application>
  <PresentationFormat>On-screen Show (4:3)</PresentationFormat>
  <Paragraphs>298</Paragraphs>
  <Slides>49</Slides>
  <Notes>22</Notes>
  <HiddenSlides>2</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60" baseType="lpstr">
      <vt:lpstr>ＭＳ Ｐゴシック</vt:lpstr>
      <vt:lpstr>Arial</vt:lpstr>
      <vt:lpstr>Calibri</vt:lpstr>
      <vt:lpstr>Calibri Light</vt:lpstr>
      <vt:lpstr>Comic Sans MS</vt:lpstr>
      <vt:lpstr>Symbol</vt:lpstr>
      <vt:lpstr>Tahoma</vt:lpstr>
      <vt:lpstr>Times New Roman</vt:lpstr>
      <vt:lpstr>Wingdings</vt:lpstr>
      <vt:lpstr>Office Theme</vt:lpstr>
      <vt:lpstr>Chart</vt:lpstr>
      <vt:lpstr>Building the Capacity in Schools for  Prevention &amp; Safety </vt:lpstr>
      <vt:lpstr>Begin with the end in mind…..</vt:lpstr>
      <vt:lpstr>How I began this journey</vt:lpstr>
      <vt:lpstr>PowerPoint Presentation</vt:lpstr>
      <vt:lpstr>PowerPoint Presentation</vt:lpstr>
      <vt:lpstr>10 Protective Schools Factors</vt:lpstr>
      <vt:lpstr>Model Refinement</vt:lpstr>
      <vt:lpstr>UNIVERSAL SCHOOL-BASED PREVENTION/SAFETY COMPONENTS</vt:lpstr>
      <vt:lpstr>Why School Policy?</vt:lpstr>
      <vt:lpstr>What Principals say</vt:lpstr>
      <vt:lpstr>Why School Climate?</vt:lpstr>
      <vt:lpstr>What Principals Say…</vt:lpstr>
      <vt:lpstr>PowerPoint Presentation</vt:lpstr>
      <vt:lpstr>PowerPoint Presentation</vt:lpstr>
      <vt:lpstr>Why Prevention Evidence-based Curriculum/Programs?</vt:lpstr>
      <vt:lpstr>What principals say </vt:lpstr>
      <vt:lpstr>CLIMATE &amp; ACADEMICS</vt:lpstr>
      <vt:lpstr>Role of Climate in  Optimal Learning</vt:lpstr>
      <vt:lpstr>CLIMATE &amp; SAFETY</vt:lpstr>
      <vt:lpstr>What Makes a School Safe? </vt:lpstr>
      <vt:lpstr>PowerPoint Presentation</vt:lpstr>
      <vt:lpstr>Secret Service Studies of School Shootings - 2002 &amp; 2019 Findings</vt:lpstr>
      <vt:lpstr>Recommendations</vt:lpstr>
      <vt:lpstr> Connectedness   </vt:lpstr>
      <vt:lpstr> Connectedness Operationized  </vt:lpstr>
      <vt:lpstr>Adolescent Health Study*</vt:lpstr>
      <vt:lpstr>PowerPoint Presentation</vt:lpstr>
      <vt:lpstr>PowerPoint Presentation</vt:lpstr>
      <vt:lpstr>PowerPoint Presentation</vt:lpstr>
      <vt:lpstr>PowerPoint Presentation</vt:lpstr>
      <vt:lpstr>SPECTRUM OF SAFETY INTERVENTIONS/STRATEGIES </vt:lpstr>
      <vt:lpstr>Spectrum of School Safety Strategies/Interventions</vt:lpstr>
      <vt:lpstr>School Safety Spectrum </vt:lpstr>
      <vt:lpstr>School Safety Spectrum </vt:lpstr>
      <vt:lpstr>Comprehensive School Safety Plan Includes:</vt:lpstr>
      <vt:lpstr>Infrastructure</vt:lpstr>
      <vt:lpstr>Building Teams for School Climate, Safety &amp; Prevention </vt:lpstr>
      <vt:lpstr>Building Teams for School Climate, Safety &amp; Prevention </vt:lpstr>
      <vt:lpstr>Creating School Policies </vt:lpstr>
      <vt:lpstr>Prevention</vt:lpstr>
      <vt:lpstr>Intervention</vt:lpstr>
      <vt:lpstr> Response</vt:lpstr>
      <vt:lpstr>Evidence from Safe Schools/Healthy Students grant – 55 secondary schools</vt:lpstr>
      <vt:lpstr>Developing a Comprehensive Plan</vt:lpstr>
      <vt:lpstr>Developing a Comprehensive Plan</vt:lpstr>
      <vt:lpstr> Comprehensive School Safety Plan CHECKLIST</vt:lpstr>
      <vt:lpstr>Contact information </vt:lpstr>
      <vt:lpstr>RESOURCES</vt:lpstr>
      <vt:lpstr>Questions and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Objectives (1/2)</dc:title>
  <dc:creator>Susan David</dc:creator>
  <cp:lastModifiedBy>Bosworth, Kris - (boswortk)</cp:lastModifiedBy>
  <cp:revision>94</cp:revision>
  <cp:lastPrinted>2021-10-10T19:29:31Z</cp:lastPrinted>
  <dcterms:created xsi:type="dcterms:W3CDTF">2016-02-11T17:21:41Z</dcterms:created>
  <dcterms:modified xsi:type="dcterms:W3CDTF">2021-10-14T13:43:05Z</dcterms:modified>
</cp:coreProperties>
</file>